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5.jpg" ContentType="image/jpeg"/>
  <Override PartName="/ppt/notesSlides/notesSlide10.xml" ContentType="application/vnd.openxmlformats-officedocument.presentationml.notesSlide+xml"/>
  <Override PartName="/ppt/media/image41.jpg" ContentType="image/jpeg"/>
  <Override PartName="/ppt/notesSlides/notesSlide11.xml" ContentType="application/vnd.openxmlformats-officedocument.presentationml.notesSlide+xml"/>
  <Override PartName="/ppt/media/image4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Lst>
  <p:notesMasterIdLst>
    <p:notesMasterId r:id="rId40"/>
  </p:notesMasterIdLst>
  <p:handoutMasterIdLst>
    <p:handoutMasterId r:id="rId41"/>
  </p:handoutMasterIdLst>
  <p:sldIdLst>
    <p:sldId id="299" r:id="rId4"/>
    <p:sldId id="279" r:id="rId5"/>
    <p:sldId id="280" r:id="rId6"/>
    <p:sldId id="281" r:id="rId7"/>
    <p:sldId id="282" r:id="rId8"/>
    <p:sldId id="283" r:id="rId9"/>
    <p:sldId id="284" r:id="rId10"/>
    <p:sldId id="285" r:id="rId11"/>
    <p:sldId id="256" r:id="rId12"/>
    <p:sldId id="258" r:id="rId13"/>
    <p:sldId id="260" r:id="rId14"/>
    <p:sldId id="278" r:id="rId15"/>
    <p:sldId id="262" r:id="rId16"/>
    <p:sldId id="263" r:id="rId17"/>
    <p:sldId id="264" r:id="rId18"/>
    <p:sldId id="271" r:id="rId19"/>
    <p:sldId id="272" r:id="rId20"/>
    <p:sldId id="273" r:id="rId21"/>
    <p:sldId id="274" r:id="rId22"/>
    <p:sldId id="275" r:id="rId23"/>
    <p:sldId id="291" r:id="rId24"/>
    <p:sldId id="286" r:id="rId25"/>
    <p:sldId id="287" r:id="rId26"/>
    <p:sldId id="288" r:id="rId27"/>
    <p:sldId id="290" r:id="rId28"/>
    <p:sldId id="294" r:id="rId29"/>
    <p:sldId id="292" r:id="rId30"/>
    <p:sldId id="293" r:id="rId31"/>
    <p:sldId id="295" r:id="rId32"/>
    <p:sldId id="297" r:id="rId33"/>
    <p:sldId id="296" r:id="rId34"/>
    <p:sldId id="300" r:id="rId35"/>
    <p:sldId id="303" r:id="rId36"/>
    <p:sldId id="301" r:id="rId37"/>
    <p:sldId id="302" r:id="rId38"/>
    <p:sldId id="298" r:id="rId3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p:cViewPr>
        <p:scale>
          <a:sx n="140" d="100"/>
          <a:sy n="140" d="100"/>
        </p:scale>
        <p:origin x="774" y="-8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2143"/>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6347" y="0"/>
            <a:ext cx="4028440" cy="352143"/>
          </a:xfrm>
          <a:prstGeom prst="rect">
            <a:avLst/>
          </a:prstGeom>
        </p:spPr>
        <p:txBody>
          <a:bodyPr vert="horz" lIns="93177" tIns="46589" rIns="93177" bIns="46589" rtlCol="0"/>
          <a:lstStyle>
            <a:lvl1pPr algn="r">
              <a:defRPr sz="1200"/>
            </a:lvl1pPr>
          </a:lstStyle>
          <a:p>
            <a:fld id="{784F3AC3-F2B3-4501-9468-9E2E8C7A4544}" type="datetimeFigureOut">
              <a:rPr lang="en-US" smtClean="0"/>
              <a:t>10/7/2019</a:t>
            </a:fld>
            <a:endParaRPr lang="en-US"/>
          </a:p>
        </p:txBody>
      </p:sp>
      <p:sp>
        <p:nvSpPr>
          <p:cNvPr id="4" name="Footer Placeholder 3"/>
          <p:cNvSpPr>
            <a:spLocks noGrp="1"/>
          </p:cNvSpPr>
          <p:nvPr>
            <p:ph type="ftr" sz="quarter" idx="2"/>
          </p:nvPr>
        </p:nvSpPr>
        <p:spPr>
          <a:xfrm>
            <a:off x="0" y="6658258"/>
            <a:ext cx="4028440" cy="352142"/>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6347" y="6658258"/>
            <a:ext cx="4028440" cy="352142"/>
          </a:xfrm>
          <a:prstGeom prst="rect">
            <a:avLst/>
          </a:prstGeom>
        </p:spPr>
        <p:txBody>
          <a:bodyPr vert="horz" lIns="93177" tIns="46589" rIns="93177" bIns="46589" rtlCol="0" anchor="b"/>
          <a:lstStyle>
            <a:lvl1pPr algn="r">
              <a:defRPr sz="1200"/>
            </a:lvl1pPr>
          </a:lstStyle>
          <a:p>
            <a:fld id="{DABEA3B8-2354-41A1-85E5-A04C51556B14}" type="slidenum">
              <a:rPr lang="en-US" smtClean="0"/>
              <a:t>‹#›</a:t>
            </a:fld>
            <a:endParaRPr lang="en-US"/>
          </a:p>
        </p:txBody>
      </p:sp>
    </p:spTree>
    <p:extLst>
      <p:ext uri="{BB962C8B-B14F-4D97-AF65-F5344CB8AC3E}">
        <p14:creationId xmlns:p14="http://schemas.microsoft.com/office/powerpoint/2010/main" val="1372131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2143"/>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6347" y="0"/>
            <a:ext cx="4028440" cy="352143"/>
          </a:xfrm>
          <a:prstGeom prst="rect">
            <a:avLst/>
          </a:prstGeom>
        </p:spPr>
        <p:txBody>
          <a:bodyPr vert="horz" lIns="93177" tIns="46589" rIns="93177" bIns="46589" rtlCol="0"/>
          <a:lstStyle>
            <a:lvl1pPr algn="r">
              <a:defRPr sz="1200"/>
            </a:lvl1pPr>
          </a:lstStyle>
          <a:p>
            <a:fld id="{1D95CF49-B9F8-4308-BD65-2FD57B5320F0}" type="datetimeFigureOut">
              <a:rPr lang="en-US" smtClean="0"/>
              <a:t>10/7/2019</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6"/>
            <a:ext cx="7437120" cy="2760344"/>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258"/>
            <a:ext cx="4028440" cy="352142"/>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6347" y="6658258"/>
            <a:ext cx="4028440" cy="352142"/>
          </a:xfrm>
          <a:prstGeom prst="rect">
            <a:avLst/>
          </a:prstGeom>
        </p:spPr>
        <p:txBody>
          <a:bodyPr vert="horz" lIns="93177" tIns="46589" rIns="93177" bIns="46589" rtlCol="0" anchor="b"/>
          <a:lstStyle>
            <a:lvl1pPr algn="r">
              <a:defRPr sz="1200"/>
            </a:lvl1pPr>
          </a:lstStyle>
          <a:p>
            <a:fld id="{BBD1BB02-C0C5-4431-BF09-24A38993552E}" type="slidenum">
              <a:rPr lang="en-US" smtClean="0"/>
              <a:t>‹#›</a:t>
            </a:fld>
            <a:endParaRPr lang="en-US"/>
          </a:p>
        </p:txBody>
      </p:sp>
    </p:spTree>
    <p:extLst>
      <p:ext uri="{BB962C8B-B14F-4D97-AF65-F5344CB8AC3E}">
        <p14:creationId xmlns:p14="http://schemas.microsoft.com/office/powerpoint/2010/main" val="2974938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Linear_transform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657E9F-9994-7145-B513-424B47D8EE87}" type="slidenum">
              <a:rPr lang="en-US" smtClean="0"/>
              <a:t>1</a:t>
            </a:fld>
            <a:endParaRPr lang="en-US"/>
          </a:p>
        </p:txBody>
      </p:sp>
    </p:spTree>
    <p:extLst>
      <p:ext uri="{BB962C8B-B14F-4D97-AF65-F5344CB8AC3E}">
        <p14:creationId xmlns:p14="http://schemas.microsoft.com/office/powerpoint/2010/main" val="267175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1BB02-C0C5-4431-BF09-24A38993552E}" type="slidenum">
              <a:rPr lang="en-US" smtClean="0"/>
              <a:t>32</a:t>
            </a:fld>
            <a:endParaRPr lang="en-US"/>
          </a:p>
        </p:txBody>
      </p:sp>
    </p:spTree>
    <p:extLst>
      <p:ext uri="{BB962C8B-B14F-4D97-AF65-F5344CB8AC3E}">
        <p14:creationId xmlns:p14="http://schemas.microsoft.com/office/powerpoint/2010/main" val="143290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1BB02-C0C5-4431-BF09-24A38993552E}" type="slidenum">
              <a:rPr lang="en-US" smtClean="0"/>
              <a:t>33</a:t>
            </a:fld>
            <a:endParaRPr lang="en-US"/>
          </a:p>
        </p:txBody>
      </p:sp>
    </p:spTree>
    <p:extLst>
      <p:ext uri="{BB962C8B-B14F-4D97-AF65-F5344CB8AC3E}">
        <p14:creationId xmlns:p14="http://schemas.microsoft.com/office/powerpoint/2010/main" val="8134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473248">
              <a:defRPr/>
            </a:pPr>
            <a:r>
              <a:rPr lang="en-US" dirty="0"/>
              <a:t>This is a framework of RF sensing in Internet of Things.</a:t>
            </a:r>
          </a:p>
          <a:p>
            <a:pPr defTabSz="473248">
              <a:defRPr/>
            </a:pPr>
            <a:endParaRPr lang="en-US" dirty="0"/>
          </a:p>
          <a:p>
            <a:pPr defTabSz="473248">
              <a:defRPr/>
            </a:pPr>
            <a:r>
              <a:rPr lang="en-US" dirty="0"/>
              <a:t>Many applications benefit from the development of the </a:t>
            </a:r>
            <a:r>
              <a:rPr lang="en-US" dirty="0" err="1"/>
              <a:t>IoT</a:t>
            </a:r>
            <a:r>
              <a:rPr lang="en-US" dirty="0"/>
              <a:t>. In general, </a:t>
            </a:r>
            <a:r>
              <a:rPr lang="en-US" dirty="0" err="1"/>
              <a:t>IoT</a:t>
            </a:r>
            <a:r>
              <a:rPr lang="en-US" dirty="0"/>
              <a:t> based applications consist of three layers: the sensing layer, the gateway layer, and the cloud layer. </a:t>
            </a:r>
          </a:p>
          <a:p>
            <a:pPr defTabSz="473248">
              <a:defRPr/>
            </a:pPr>
            <a:endParaRPr lang="en-US" dirty="0"/>
          </a:p>
          <a:p>
            <a:pPr defTabSz="473248">
              <a:defRPr/>
            </a:pPr>
            <a:r>
              <a:rPr lang="en-US" dirty="0"/>
              <a:t>the left block shows the </a:t>
            </a:r>
            <a:r>
              <a:rPr lang="en-US" i="1" dirty="0"/>
              <a:t>sensing layer</a:t>
            </a:r>
            <a:r>
              <a:rPr lang="en-US" dirty="0"/>
              <a:t>. Sensed data is usually captured by different RF sensors, such as </a:t>
            </a:r>
            <a:r>
              <a:rPr lang="en-US" dirty="0" err="1"/>
              <a:t>WiFi</a:t>
            </a:r>
            <a:r>
              <a:rPr lang="en-US" dirty="0"/>
              <a:t>, Bluetooth, </a:t>
            </a:r>
            <a:r>
              <a:rPr lang="en-US" dirty="0" err="1"/>
              <a:t>Radar,and</a:t>
            </a:r>
            <a:r>
              <a:rPr lang="en-US" dirty="0"/>
              <a:t> RFID, in this layer. In fact, RF signals are transmitted, reflected, and blocked by objects like walls, furniture, vehicles, or human body. So, it is possible to extract useful information, such as position, movement direction, speed, and vital signs of a human subject, from received RF signals. </a:t>
            </a:r>
          </a:p>
          <a:p>
            <a:pPr defTabSz="473248">
              <a:defRPr/>
            </a:pPr>
            <a:endParaRPr lang="en-US" dirty="0"/>
          </a:p>
          <a:p>
            <a:pPr defTabSz="473248">
              <a:defRPr/>
            </a:pPr>
            <a:r>
              <a:rPr lang="en-US" dirty="0"/>
              <a:t>The </a:t>
            </a:r>
            <a:r>
              <a:rPr lang="en-US" i="1" dirty="0"/>
              <a:t>gateway layer  </a:t>
            </a:r>
            <a:r>
              <a:rPr lang="en-US" dirty="0"/>
              <a:t>(the middle block) is to transfer sensed signals to the </a:t>
            </a:r>
            <a:r>
              <a:rPr lang="en-US" i="1" dirty="0"/>
              <a:t>cloud layer </a:t>
            </a:r>
            <a:r>
              <a:rPr lang="en-US" dirty="0"/>
              <a:t>(the right block). Usually captured signals are analyzed in the cloud layer with some signal processing techniques or machine learning algorithms. Recently, there has been considerable interest in applying deep learning techniques such as deep </a:t>
            </a:r>
            <a:r>
              <a:rPr lang="en-US" dirty="0" err="1"/>
              <a:t>autoencoder</a:t>
            </a:r>
            <a:r>
              <a:rPr lang="en-US" dirty="0"/>
              <a:t>, convolutional neural network (CNN), and long short-term memory (LSTM) for RF sensing.</a:t>
            </a:r>
          </a:p>
          <a:p>
            <a:pPr defTabSz="473248">
              <a:defRPr/>
            </a:pPr>
            <a:endParaRPr lang="en-US" dirty="0"/>
          </a:p>
          <a:p>
            <a:pPr defTabSz="473248">
              <a:defRPr/>
            </a:pPr>
            <a:endParaRPr lang="en-US" dirty="0"/>
          </a:p>
          <a:p>
            <a:pPr defTabSz="473248">
              <a:defRPr/>
            </a:pPr>
            <a:endParaRPr lang="en-US" dirty="0"/>
          </a:p>
          <a:p>
            <a:endParaRPr lang="en-US" dirty="0"/>
          </a:p>
          <a:p>
            <a:endParaRPr lang="en-US" dirty="0"/>
          </a:p>
          <a:p>
            <a:endParaRPr lang="en-US" dirty="0"/>
          </a:p>
        </p:txBody>
      </p:sp>
      <p:sp>
        <p:nvSpPr>
          <p:cNvPr id="4" name="灯片编号占位符 3"/>
          <p:cNvSpPr>
            <a:spLocks noGrp="1"/>
          </p:cNvSpPr>
          <p:nvPr>
            <p:ph type="sldNum" sz="quarter" idx="10"/>
          </p:nvPr>
        </p:nvSpPr>
        <p:spPr/>
        <p:txBody>
          <a:bodyPr/>
          <a:lstStyle/>
          <a:p>
            <a:pPr defTabSz="931774" eaLnBrk="0" fontAlgn="base" hangingPunct="0">
              <a:spcBef>
                <a:spcPct val="0"/>
              </a:spcBef>
              <a:spcAft>
                <a:spcPct val="0"/>
              </a:spcAft>
              <a:defRPr/>
            </a:pPr>
            <a:fld id="{5A657E9F-9994-7145-B513-424B47D8EE87}" type="slidenum">
              <a:rPr lang="en-US">
                <a:solidFill>
                  <a:prstClr val="black"/>
                </a:solidFill>
                <a:latin typeface="Calibri"/>
              </a:rPr>
              <a:pPr defTabSz="931774" eaLnBrk="0" fontAlgn="base" hangingPunct="0">
                <a:spcBef>
                  <a:spcPct val="0"/>
                </a:spcBef>
                <a:spcAft>
                  <a:spcPct val="0"/>
                </a:spcAft>
                <a:defRPr/>
              </a:pPr>
              <a:t>2</a:t>
            </a:fld>
            <a:endParaRPr lang="en-US">
              <a:solidFill>
                <a:prstClr val="black"/>
              </a:solidFill>
              <a:latin typeface="Calibri"/>
            </a:endParaRPr>
          </a:p>
        </p:txBody>
      </p:sp>
    </p:spTree>
    <p:extLst>
      <p:ext uri="{BB962C8B-B14F-4D97-AF65-F5344CB8AC3E}">
        <p14:creationId xmlns:p14="http://schemas.microsoft.com/office/powerpoint/2010/main" val="26235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248">
              <a:defRPr/>
            </a:pPr>
            <a:r>
              <a:rPr lang="en-US" b="1" dirty="0">
                <a:solidFill>
                  <a:prstClr val="black"/>
                </a:solidFill>
              </a:rPr>
              <a:t>Deep learning</a:t>
            </a:r>
            <a:r>
              <a:rPr lang="en-US" dirty="0">
                <a:solidFill>
                  <a:prstClr val="black"/>
                </a:solidFill>
              </a:rPr>
              <a:t> is a branch of </a:t>
            </a:r>
            <a:r>
              <a:rPr lang="en-US" dirty="0">
                <a:solidFill>
                  <a:prstClr val="black"/>
                </a:solidFill>
                <a:hlinkClick r:id="rId3" tooltip="Machine learning"/>
              </a:rPr>
              <a:t>machine learning</a:t>
            </a:r>
            <a:r>
              <a:rPr lang="en-US" dirty="0">
                <a:solidFill>
                  <a:prstClr val="black"/>
                </a:solidFill>
              </a:rPr>
              <a:t> that can model high-level abstractions in data by using model architectures, composed of </a:t>
            </a:r>
            <a:r>
              <a:rPr lang="en-US" u="sng" dirty="0">
                <a:solidFill>
                  <a:srgbClr val="0000FF"/>
                </a:solidFill>
              </a:rPr>
              <a:t>multiple non-</a:t>
            </a:r>
            <a:r>
              <a:rPr lang="en-US" u="sng" dirty="0">
                <a:solidFill>
                  <a:srgbClr val="0000FF"/>
                </a:solidFill>
                <a:hlinkClick r:id="rId4" tooltip="Linear transformation"/>
              </a:rPr>
              <a:t>linear transformations</a:t>
            </a:r>
            <a:r>
              <a:rPr lang="en-US" dirty="0">
                <a:solidFill>
                  <a:prstClr val="black"/>
                </a:solidFill>
              </a:rPr>
              <a:t>.</a:t>
            </a:r>
          </a:p>
          <a:p>
            <a:endParaRPr lang="en-US" dirty="0">
              <a:solidFill>
                <a:prstClr val="black"/>
              </a:solidFill>
            </a:endParaRPr>
          </a:p>
          <a:p>
            <a:r>
              <a:rPr lang="en-US" dirty="0"/>
              <a:t>For classification tasks, higher layers of representation</a:t>
            </a:r>
            <a:r>
              <a:rPr lang="en-US" baseline="0" dirty="0"/>
              <a:t> </a:t>
            </a:r>
            <a:r>
              <a:rPr lang="en-US" dirty="0"/>
              <a:t>amplify aspects of</a:t>
            </a:r>
            <a:r>
              <a:rPr lang="en-US" baseline="0" dirty="0"/>
              <a:t> </a:t>
            </a:r>
            <a:r>
              <a:rPr lang="en-US" dirty="0"/>
              <a:t>the input that are important for discrimination.</a:t>
            </a:r>
          </a:p>
          <a:p>
            <a:endParaRPr lang="en-US" dirty="0"/>
          </a:p>
          <a:p>
            <a:r>
              <a:rPr lang="en-US" dirty="0"/>
              <a:t>The key point of deep learning is that</a:t>
            </a:r>
            <a:r>
              <a:rPr lang="en-US" baseline="0" dirty="0"/>
              <a:t> </a:t>
            </a:r>
            <a:r>
              <a:rPr lang="en-US" dirty="0"/>
              <a:t>these layers of features are not designed by human engineers: they</a:t>
            </a:r>
            <a:r>
              <a:rPr lang="en-US" baseline="0" dirty="0"/>
              <a:t> </a:t>
            </a:r>
            <a:r>
              <a:rPr lang="en-US" dirty="0"/>
              <a:t>are learned from</a:t>
            </a:r>
            <a:r>
              <a:rPr lang="en-US" baseline="0" dirty="0"/>
              <a:t> </a:t>
            </a:r>
            <a:r>
              <a:rPr lang="en-US" dirty="0"/>
              <a:t>data using a general-purpose learning procedure.</a:t>
            </a:r>
          </a:p>
          <a:p>
            <a:endParaRPr lang="en-US" dirty="0"/>
          </a:p>
          <a:p>
            <a:pPr defTabSz="473248">
              <a:defRPr/>
            </a:pPr>
            <a:r>
              <a:rPr lang="en-US" dirty="0"/>
              <a:t>deep learning can handle the large dataset and complex classification tasks, which can obtain higher classification accuracy. also, deep learning algorithms also have great potential to process high dimensional data that could not be handled by shallow machine learning algorithms. </a:t>
            </a:r>
          </a:p>
          <a:p>
            <a:pPr defTabSz="473248">
              <a:defRPr/>
            </a:pPr>
            <a:r>
              <a:rPr lang="en-US" dirty="0"/>
              <a:t>-----------------------------------</a:t>
            </a:r>
          </a:p>
          <a:p>
            <a:r>
              <a:rPr lang="en-US" dirty="0"/>
              <a:t>An image, for example, comes in the</a:t>
            </a:r>
            <a:r>
              <a:rPr lang="en-US" baseline="0" dirty="0"/>
              <a:t> </a:t>
            </a:r>
            <a:r>
              <a:rPr lang="en-US" dirty="0"/>
              <a:t>form of an</a:t>
            </a:r>
            <a:r>
              <a:rPr lang="en-US" baseline="0" dirty="0"/>
              <a:t> </a:t>
            </a:r>
            <a:r>
              <a:rPr lang="en-US" dirty="0"/>
              <a:t>array of pixel values, and the learned features in the first</a:t>
            </a:r>
            <a:r>
              <a:rPr lang="en-US" baseline="0" dirty="0"/>
              <a:t> </a:t>
            </a:r>
            <a:r>
              <a:rPr lang="en-US" dirty="0"/>
              <a:t>layer of representation typically represent the presence or absence of</a:t>
            </a:r>
            <a:r>
              <a:rPr lang="en-US" baseline="0" dirty="0"/>
              <a:t> </a:t>
            </a:r>
            <a:r>
              <a:rPr lang="en-US" dirty="0"/>
              <a:t>edges at particular orientations and locations in the image. The second</a:t>
            </a:r>
            <a:r>
              <a:rPr lang="en-US" baseline="0" dirty="0"/>
              <a:t> </a:t>
            </a:r>
            <a:r>
              <a:rPr lang="en-US" dirty="0"/>
              <a:t>layer typically detects motifs by spotting particular arrangements of</a:t>
            </a:r>
            <a:r>
              <a:rPr lang="en-US" baseline="0" dirty="0"/>
              <a:t> </a:t>
            </a:r>
            <a:r>
              <a:rPr lang="en-US" dirty="0"/>
              <a:t>edges, regardless of small variations in the edge positions. The third</a:t>
            </a:r>
            <a:r>
              <a:rPr lang="en-US" baseline="0" dirty="0"/>
              <a:t> </a:t>
            </a:r>
            <a:r>
              <a:rPr lang="en-US" dirty="0"/>
              <a:t>layer may assemble motifs into larger</a:t>
            </a:r>
            <a:r>
              <a:rPr lang="en-US" baseline="0" dirty="0"/>
              <a:t> </a:t>
            </a:r>
            <a:r>
              <a:rPr lang="en-US" dirty="0"/>
              <a:t>combinations that correspond</a:t>
            </a:r>
            <a:r>
              <a:rPr lang="en-US" baseline="0" dirty="0"/>
              <a:t> </a:t>
            </a:r>
            <a:r>
              <a:rPr lang="en-US" dirty="0"/>
              <a:t>to parts of familiar objects, and subsequent layers would detect objects</a:t>
            </a:r>
            <a:r>
              <a:rPr lang="en-US" baseline="0" dirty="0"/>
              <a:t> </a:t>
            </a:r>
            <a:r>
              <a:rPr lang="en-US" dirty="0"/>
              <a:t>as combinations of these</a:t>
            </a:r>
            <a:r>
              <a:rPr lang="en-US" baseline="0" dirty="0"/>
              <a:t> </a:t>
            </a:r>
            <a:r>
              <a:rPr lang="en-US" dirty="0"/>
              <a:t>parts. </a:t>
            </a:r>
          </a:p>
          <a:p>
            <a:endParaRPr lang="en-US" dirty="0"/>
          </a:p>
          <a:p>
            <a:endParaRPr lang="en-US" dirty="0"/>
          </a:p>
          <a:p>
            <a:endParaRPr lang="en-US" dirty="0"/>
          </a:p>
          <a:p>
            <a:endParaRPr lang="en-US" dirty="0"/>
          </a:p>
          <a:p>
            <a:endParaRPr lang="en-US" dirty="0"/>
          </a:p>
          <a:p>
            <a:pPr defTabSz="473248">
              <a:defRPr/>
            </a:pPr>
            <a:endParaRPr lang="en-US" dirty="0">
              <a:solidFill>
                <a:prstClr val="black"/>
              </a:solidFill>
            </a:endParaRPr>
          </a:p>
          <a:p>
            <a:pPr defTabSz="473248">
              <a:defRPr/>
            </a:pPr>
            <a:endParaRPr lang="en-US" dirty="0">
              <a:solidFill>
                <a:prstClr val="black"/>
              </a:solidFill>
            </a:endParaRPr>
          </a:p>
          <a:p>
            <a:pPr defTabSz="473248">
              <a:defRPr/>
            </a:pPr>
            <a:endParaRPr lang="en-US" dirty="0">
              <a:solidFill>
                <a:prstClr val="black"/>
              </a:solidFill>
            </a:endParaRPr>
          </a:p>
          <a:p>
            <a:endParaRPr lang="en-US" dirty="0"/>
          </a:p>
        </p:txBody>
      </p:sp>
      <p:sp>
        <p:nvSpPr>
          <p:cNvPr id="4" name="Slide Number Placeholder 3"/>
          <p:cNvSpPr>
            <a:spLocks noGrp="1"/>
          </p:cNvSpPr>
          <p:nvPr>
            <p:ph type="sldNum" sz="quarter" idx="10"/>
          </p:nvPr>
        </p:nvSpPr>
        <p:spPr/>
        <p:txBody>
          <a:bodyPr/>
          <a:lstStyle/>
          <a:p>
            <a:pPr defTabSz="931774" eaLnBrk="0" fontAlgn="base" hangingPunct="0">
              <a:spcBef>
                <a:spcPct val="0"/>
              </a:spcBef>
              <a:spcAft>
                <a:spcPct val="0"/>
              </a:spcAft>
              <a:defRPr/>
            </a:pPr>
            <a:fld id="{5A657E9F-9994-7145-B513-424B47D8EE87}" type="slidenum">
              <a:rPr lang="en-US">
                <a:solidFill>
                  <a:prstClr val="black"/>
                </a:solidFill>
                <a:latin typeface="Calibri"/>
              </a:rPr>
              <a:pPr defTabSz="931774" eaLnBrk="0" fontAlgn="base" hangingPunct="0">
                <a:spcBef>
                  <a:spcPct val="0"/>
                </a:spcBef>
                <a:spcAft>
                  <a:spcPct val="0"/>
                </a:spcAft>
                <a:defRPr/>
              </a:pPr>
              <a:t>3</a:t>
            </a:fld>
            <a:endParaRPr lang="en-US">
              <a:solidFill>
                <a:prstClr val="black"/>
              </a:solidFill>
              <a:latin typeface="Calibri"/>
            </a:endParaRPr>
          </a:p>
        </p:txBody>
      </p:sp>
    </p:spTree>
    <p:extLst>
      <p:ext uri="{BB962C8B-B14F-4D97-AF65-F5344CB8AC3E}">
        <p14:creationId xmlns:p14="http://schemas.microsoft.com/office/powerpoint/2010/main" val="2091073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 </a:t>
            </a:r>
            <a:r>
              <a:rPr lang="en-US" dirty="0" err="1"/>
              <a:t>autoencoder</a:t>
            </a:r>
            <a:r>
              <a:rPr lang="en-US" dirty="0"/>
              <a:t> neural network is an unsupervised learning algorithm for data compression and signal </a:t>
            </a:r>
            <a:r>
              <a:rPr lang="en-US" dirty="0" err="1"/>
              <a:t>denoising</a:t>
            </a:r>
            <a:r>
              <a:rPr lang="en-US" dirty="0"/>
              <a:t>. It wants to generate the output that is an approximation of the input. There are three stages in the training process, including </a:t>
            </a:r>
            <a:r>
              <a:rPr lang="en-US" dirty="0" err="1"/>
              <a:t>pretraining</a:t>
            </a:r>
            <a:r>
              <a:rPr lang="en-US" dirty="0"/>
              <a:t>, unrolling, and fine-tuning. </a:t>
            </a:r>
          </a:p>
          <a:p>
            <a:endParaRPr lang="en-US" dirty="0"/>
          </a:p>
          <a:p>
            <a:r>
              <a:rPr lang="en-US" dirty="0"/>
              <a:t>Convolutional neural network (CNN) is a supervised learning, which has achieved a great success in computer vision. From the figure, convolutional layer and subsampling layer are used for obtaining the feature of input data. After two groups of such computation, the output of the higher layer is processed by a fully connected layer, where a </a:t>
            </a:r>
            <a:r>
              <a:rPr lang="en-US" dirty="0" err="1"/>
              <a:t>softmax</a:t>
            </a:r>
            <a:r>
              <a:rPr lang="en-US" dirty="0"/>
              <a:t> function can be used for classification.</a:t>
            </a:r>
          </a:p>
          <a:p>
            <a:endParaRPr lang="en-US" dirty="0"/>
          </a:p>
          <a:p>
            <a:r>
              <a:rPr lang="en-US" dirty="0"/>
              <a:t>The LSTM model is developed to process variable-length input sequences. Basically, an LSTM unit </a:t>
            </a:r>
            <a:r>
              <a:rPr lang="en-US" dirty="0" err="1"/>
              <a:t>emplys</a:t>
            </a:r>
            <a:r>
              <a:rPr lang="en-US" dirty="0"/>
              <a:t> three gates to control the data flow including an input gate, a forget gat and an output gate. LSTM has been used widely for machine translation, speech recognition, and time-series prediction. </a:t>
            </a:r>
          </a:p>
          <a:p>
            <a:r>
              <a:rPr lang="en-US" dirty="0"/>
              <a:t>____</a:t>
            </a:r>
          </a:p>
          <a:p>
            <a:endParaRPr lang="en-US" dirty="0"/>
          </a:p>
          <a:p>
            <a:pPr defTabSz="473248">
              <a:defRPr/>
            </a:pPr>
            <a:r>
              <a:rPr lang="en-US" dirty="0"/>
              <a:t>In the </a:t>
            </a:r>
            <a:r>
              <a:rPr lang="en-US" dirty="0" err="1"/>
              <a:t>pretraining</a:t>
            </a:r>
            <a:r>
              <a:rPr lang="en-US" dirty="0"/>
              <a:t> stage, each neighboring set of two layers is modeled as a Restricted Boltzmann Machines. Then the deep network is unrolled to get output with forward propagation. Next, the </a:t>
            </a:r>
            <a:r>
              <a:rPr lang="en-US" dirty="0" err="1"/>
              <a:t>backpropagation</a:t>
            </a:r>
            <a:r>
              <a:rPr lang="en-US" dirty="0"/>
              <a:t> technique is used to fine-tune the results. </a:t>
            </a:r>
          </a:p>
          <a:p>
            <a:pPr defTabSz="473248">
              <a:defRPr/>
            </a:pPr>
            <a:endParaRPr lang="en-US" dirty="0"/>
          </a:p>
          <a:p>
            <a:pPr defTabSz="473248">
              <a:defRPr/>
            </a:pPr>
            <a:r>
              <a:rPr lang="en-US" dirty="0"/>
              <a:t>An </a:t>
            </a:r>
            <a:r>
              <a:rPr lang="en-US" i="1" dirty="0"/>
              <a:t>input gate </a:t>
            </a:r>
            <a:r>
              <a:rPr lang="en-US" dirty="0"/>
              <a:t>decides if a new value could flow into the memory; a </a:t>
            </a:r>
            <a:r>
              <a:rPr lang="en-US" i="1" dirty="0"/>
              <a:t>forget gate </a:t>
            </a:r>
            <a:r>
              <a:rPr lang="en-US" dirty="0"/>
              <a:t>controls if a value should remain in memory; and an </a:t>
            </a:r>
            <a:r>
              <a:rPr lang="en-US" i="1" dirty="0"/>
              <a:t>output gate </a:t>
            </a:r>
            <a:r>
              <a:rPr lang="en-US" dirty="0"/>
              <a:t>determines if the value in memory could be used to compute the output of the unit. </a:t>
            </a:r>
          </a:p>
          <a:p>
            <a:endParaRPr lang="en-US" dirty="0"/>
          </a:p>
        </p:txBody>
      </p:sp>
      <p:sp>
        <p:nvSpPr>
          <p:cNvPr id="4" name="灯片编号占位符 3"/>
          <p:cNvSpPr>
            <a:spLocks noGrp="1"/>
          </p:cNvSpPr>
          <p:nvPr>
            <p:ph type="sldNum" sz="quarter" idx="10"/>
          </p:nvPr>
        </p:nvSpPr>
        <p:spPr/>
        <p:txBody>
          <a:bodyPr/>
          <a:lstStyle/>
          <a:p>
            <a:pPr defTabSz="931774" eaLnBrk="0" fontAlgn="base" hangingPunct="0">
              <a:spcBef>
                <a:spcPct val="0"/>
              </a:spcBef>
              <a:spcAft>
                <a:spcPct val="0"/>
              </a:spcAft>
              <a:defRPr/>
            </a:pPr>
            <a:fld id="{5A657E9F-9994-7145-B513-424B47D8EE87}" type="slidenum">
              <a:rPr lang="en-US">
                <a:solidFill>
                  <a:prstClr val="black"/>
                </a:solidFill>
                <a:latin typeface="Calibri"/>
              </a:rPr>
              <a:pPr defTabSz="931774" eaLnBrk="0" fontAlgn="base" hangingPunct="0">
                <a:spcBef>
                  <a:spcPct val="0"/>
                </a:spcBef>
                <a:spcAft>
                  <a:spcPct val="0"/>
                </a:spcAft>
                <a:defRPr/>
              </a:pPr>
              <a:t>4</a:t>
            </a:fld>
            <a:endParaRPr lang="en-US">
              <a:solidFill>
                <a:prstClr val="black"/>
              </a:solidFill>
              <a:latin typeface="Calibri"/>
            </a:endParaRPr>
          </a:p>
        </p:txBody>
      </p:sp>
    </p:spTree>
    <p:extLst>
      <p:ext uri="{BB962C8B-B14F-4D97-AF65-F5344CB8AC3E}">
        <p14:creationId xmlns:p14="http://schemas.microsoft.com/office/powerpoint/2010/main" val="887554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defTabSz="931774" eaLnBrk="0" fontAlgn="base" hangingPunct="0">
              <a:spcBef>
                <a:spcPct val="0"/>
              </a:spcBef>
              <a:spcAft>
                <a:spcPct val="0"/>
              </a:spcAft>
              <a:defRPr/>
            </a:pPr>
            <a:fld id="{ED30B50C-596F-4DD6-B822-424930AC487C}" type="slidenum">
              <a:rPr lang="en-US" altLang="en-US">
                <a:solidFill>
                  <a:prstClr val="black"/>
                </a:solidFill>
                <a:latin typeface="Times New Roman" panose="02020603050405020304" pitchFamily="18" charset="0"/>
              </a:rPr>
              <a:pPr defTabSz="931774" eaLnBrk="0" fontAlgn="base" hangingPunct="0">
                <a:spcBef>
                  <a:spcPct val="0"/>
                </a:spcBef>
                <a:spcAft>
                  <a:spcPct val="0"/>
                </a:spcAft>
                <a:defRPr/>
              </a:pPr>
              <a:t>5</a:t>
            </a:fld>
            <a:endParaRPr lang="en-US" altLang="en-US">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15440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82004">
              <a:defRPr sz="2400">
                <a:solidFill>
                  <a:schemeClr val="tx1"/>
                </a:solidFill>
                <a:latin typeface="Arial" charset="0"/>
                <a:ea typeface="ＭＳ Ｐゴシック" charset="-128"/>
              </a:defRPr>
            </a:lvl1pPr>
            <a:lvl2pPr marL="754644" indent="-290248" defTabSz="982004">
              <a:defRPr sz="2400">
                <a:solidFill>
                  <a:schemeClr val="tx1"/>
                </a:solidFill>
                <a:latin typeface="Arial" charset="0"/>
                <a:ea typeface="ＭＳ Ｐゴシック" charset="-128"/>
              </a:defRPr>
            </a:lvl2pPr>
            <a:lvl3pPr marL="1160989" indent="-232197" defTabSz="982004">
              <a:defRPr sz="2400">
                <a:solidFill>
                  <a:schemeClr val="tx1"/>
                </a:solidFill>
                <a:latin typeface="Arial" charset="0"/>
                <a:ea typeface="ＭＳ Ｐゴシック" charset="-128"/>
              </a:defRPr>
            </a:lvl3pPr>
            <a:lvl4pPr marL="1625386" indent="-232197" defTabSz="982004">
              <a:defRPr sz="2400">
                <a:solidFill>
                  <a:schemeClr val="tx1"/>
                </a:solidFill>
                <a:latin typeface="Arial" charset="0"/>
                <a:ea typeface="ＭＳ Ｐゴシック" charset="-128"/>
              </a:defRPr>
            </a:lvl4pPr>
            <a:lvl5pPr marL="2089782" indent="-232197" defTabSz="982004">
              <a:defRPr sz="2400">
                <a:solidFill>
                  <a:schemeClr val="tx1"/>
                </a:solidFill>
                <a:latin typeface="Arial" charset="0"/>
                <a:ea typeface="ＭＳ Ｐゴシック" charset="-128"/>
              </a:defRPr>
            </a:lvl5pPr>
            <a:lvl6pPr marL="2554178" indent="-232197" defTabSz="982004" eaLnBrk="0" fontAlgn="base" hangingPunct="0">
              <a:spcBef>
                <a:spcPct val="0"/>
              </a:spcBef>
              <a:spcAft>
                <a:spcPct val="0"/>
              </a:spcAft>
              <a:defRPr sz="2400">
                <a:solidFill>
                  <a:schemeClr val="tx1"/>
                </a:solidFill>
                <a:latin typeface="Arial" charset="0"/>
                <a:ea typeface="ＭＳ Ｐゴシック" charset="-128"/>
              </a:defRPr>
            </a:lvl6pPr>
            <a:lvl7pPr marL="3018574" indent="-232197" defTabSz="982004" eaLnBrk="0" fontAlgn="base" hangingPunct="0">
              <a:spcBef>
                <a:spcPct val="0"/>
              </a:spcBef>
              <a:spcAft>
                <a:spcPct val="0"/>
              </a:spcAft>
              <a:defRPr sz="2400">
                <a:solidFill>
                  <a:schemeClr val="tx1"/>
                </a:solidFill>
                <a:latin typeface="Arial" charset="0"/>
                <a:ea typeface="ＭＳ Ｐゴシック" charset="-128"/>
              </a:defRPr>
            </a:lvl7pPr>
            <a:lvl8pPr marL="3482970" indent="-232197" defTabSz="982004" eaLnBrk="0" fontAlgn="base" hangingPunct="0">
              <a:spcBef>
                <a:spcPct val="0"/>
              </a:spcBef>
              <a:spcAft>
                <a:spcPct val="0"/>
              </a:spcAft>
              <a:defRPr sz="2400">
                <a:solidFill>
                  <a:schemeClr val="tx1"/>
                </a:solidFill>
                <a:latin typeface="Arial" charset="0"/>
                <a:ea typeface="ＭＳ Ｐゴシック" charset="-128"/>
              </a:defRPr>
            </a:lvl8pPr>
            <a:lvl9pPr marL="3947366" indent="-232197" defTabSz="982004" eaLnBrk="0" fontAlgn="base" hangingPunct="0">
              <a:spcBef>
                <a:spcPct val="0"/>
              </a:spcBef>
              <a:spcAft>
                <a:spcPct val="0"/>
              </a:spcAft>
              <a:defRPr sz="2400">
                <a:solidFill>
                  <a:schemeClr val="tx1"/>
                </a:solidFill>
                <a:latin typeface="Arial" charset="0"/>
                <a:ea typeface="ＭＳ Ｐゴシック" charset="-128"/>
              </a:defRPr>
            </a:lvl9pPr>
          </a:lstStyle>
          <a:p>
            <a:pPr eaLnBrk="0" fontAlgn="base" hangingPunct="0">
              <a:spcBef>
                <a:spcPct val="0"/>
              </a:spcBef>
              <a:spcAft>
                <a:spcPct val="0"/>
              </a:spcAft>
              <a:defRPr/>
            </a:pPr>
            <a:fld id="{EECE87CB-FCD8-E741-89EB-32F7E65ADD8D}" type="slidenum">
              <a:rPr lang="en-US" altLang="en-US" sz="1300">
                <a:solidFill>
                  <a:prstClr val="black"/>
                </a:solidFill>
                <a:latin typeface="Times New Roman" charset="0"/>
              </a:rPr>
              <a:pPr eaLnBrk="0" fontAlgn="base" hangingPunct="0">
                <a:spcBef>
                  <a:spcPct val="0"/>
                </a:spcBef>
                <a:spcAft>
                  <a:spcPct val="0"/>
                </a:spcAft>
                <a:defRPr/>
              </a:pPr>
              <a:t>8</a:t>
            </a:fld>
            <a:endParaRPr lang="en-US" altLang="en-US" sz="1300">
              <a:solidFill>
                <a:prstClr val="black"/>
              </a:solidFill>
              <a:latin typeface="Times New Roman"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1774" eaLnBrk="0" fontAlgn="base" hangingPunct="0">
              <a:spcBef>
                <a:spcPct val="30000"/>
              </a:spcBef>
              <a:spcAft>
                <a:spcPct val="0"/>
              </a:spcAft>
              <a:defRPr/>
            </a:pPr>
            <a:r>
              <a:rPr lang="en-US" altLang="en-US" dirty="0">
                <a:latin typeface="Times New Roman" charset="0"/>
                <a:ea typeface="ＭＳ Ｐゴシック" charset="-128"/>
              </a:rPr>
              <a:t>We will cover the entire spectrum of the networking stack from a wireless perspective .. Starting with the physical layer .. </a:t>
            </a:r>
          </a:p>
        </p:txBody>
      </p:sp>
    </p:spTree>
    <p:extLst>
      <p:ext uri="{BB962C8B-B14F-4D97-AF65-F5344CB8AC3E}">
        <p14:creationId xmlns:p14="http://schemas.microsoft.com/office/powerpoint/2010/main" val="380001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0BD432-E33F-3E42-83B7-DC6D9C5AE26F}" type="slidenum">
              <a:rPr lang="en-US" smtClean="0"/>
              <a:t>21</a:t>
            </a:fld>
            <a:endParaRPr lang="en-US"/>
          </a:p>
        </p:txBody>
      </p:sp>
    </p:spTree>
    <p:extLst>
      <p:ext uri="{BB962C8B-B14F-4D97-AF65-F5344CB8AC3E}">
        <p14:creationId xmlns:p14="http://schemas.microsoft.com/office/powerpoint/2010/main" val="3076758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1BB02-C0C5-4431-BF09-24A38993552E}" type="slidenum">
              <a:rPr lang="en-US" smtClean="0"/>
              <a:t>23</a:t>
            </a:fld>
            <a:endParaRPr lang="en-US"/>
          </a:p>
        </p:txBody>
      </p:sp>
    </p:spTree>
    <p:extLst>
      <p:ext uri="{BB962C8B-B14F-4D97-AF65-F5344CB8AC3E}">
        <p14:creationId xmlns:p14="http://schemas.microsoft.com/office/powerpoint/2010/main" val="1030088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F7E29-3331-FC4C-A08E-0482282979C8}" type="slidenum">
              <a:rPr lang="en-US" smtClean="0"/>
              <a:t>30</a:t>
            </a:fld>
            <a:endParaRPr lang="en-US"/>
          </a:p>
        </p:txBody>
      </p:sp>
    </p:spTree>
    <p:extLst>
      <p:ext uri="{BB962C8B-B14F-4D97-AF65-F5344CB8AC3E}">
        <p14:creationId xmlns:p14="http://schemas.microsoft.com/office/powerpoint/2010/main" val="170299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3AE7-790F-554C-9F9E-03C39FF11BE9}"/>
              </a:ext>
            </a:extLst>
          </p:cNvPr>
          <p:cNvSpPr>
            <a:spLocks noGrp="1"/>
          </p:cNvSpPr>
          <p:nvPr>
            <p:ph type="title"/>
          </p:nvPr>
        </p:nvSpPr>
        <p:spPr>
          <a:xfrm>
            <a:off x="0" y="1"/>
            <a:ext cx="9144000" cy="430887"/>
          </a:xfrm>
        </p:spPr>
        <p:txBody>
          <a:bodyPr/>
          <a:lstStyle/>
          <a:p>
            <a:r>
              <a:rPr lang="en-US"/>
              <a:t>Click to edit Master title style</a:t>
            </a:r>
          </a:p>
        </p:txBody>
      </p:sp>
      <p:sp>
        <p:nvSpPr>
          <p:cNvPr id="4" name="Date Placeholder 3">
            <a:extLst>
              <a:ext uri="{FF2B5EF4-FFF2-40B4-BE49-F238E27FC236}">
                <a16:creationId xmlns:a16="http://schemas.microsoft.com/office/drawing/2014/main" id="{AB2F9C9C-B3E9-3543-8032-499ACE800480}"/>
              </a:ext>
            </a:extLst>
          </p:cNvPr>
          <p:cNvSpPr>
            <a:spLocks noGrp="1"/>
          </p:cNvSpPr>
          <p:nvPr>
            <p:ph type="dt" sz="half" idx="10"/>
          </p:nvPr>
        </p:nvSpPr>
        <p:spPr>
          <a:xfrm>
            <a:off x="457200" y="6377940"/>
            <a:ext cx="2103120" cy="276999"/>
          </a:xfrm>
        </p:spPr>
        <p:txBody>
          <a:bodyPr/>
          <a:lstStyle/>
          <a:p>
            <a:fld id="{C09C8E0F-C573-FE43-8053-F64EE599EEA9}" type="datetimeFigureOut">
              <a:rPr lang="en-US" smtClean="0"/>
              <a:t>10/7/2019</a:t>
            </a:fld>
            <a:endParaRPr lang="en-US"/>
          </a:p>
        </p:txBody>
      </p:sp>
      <p:sp>
        <p:nvSpPr>
          <p:cNvPr id="5" name="Footer Placeholder 4">
            <a:extLst>
              <a:ext uri="{FF2B5EF4-FFF2-40B4-BE49-F238E27FC236}">
                <a16:creationId xmlns:a16="http://schemas.microsoft.com/office/drawing/2014/main" id="{86F681E8-7A93-C843-9CC6-0AED3B35A6C7}"/>
              </a:ext>
            </a:extLst>
          </p:cNvPr>
          <p:cNvSpPr>
            <a:spLocks noGrp="1"/>
          </p:cNvSpPr>
          <p:nvPr>
            <p:ph type="ftr" sz="quarter" idx="11"/>
          </p:nvPr>
        </p:nvSpPr>
        <p:spPr>
          <a:xfrm>
            <a:off x="3108960" y="6377940"/>
            <a:ext cx="2926080" cy="276999"/>
          </a:xfrm>
        </p:spPr>
        <p:txBody>
          <a:bodyPr/>
          <a:lstStyle/>
          <a:p>
            <a:endParaRPr lang="en-US"/>
          </a:p>
        </p:txBody>
      </p:sp>
      <p:sp>
        <p:nvSpPr>
          <p:cNvPr id="6" name="Slide Number Placeholder 5">
            <a:extLst>
              <a:ext uri="{FF2B5EF4-FFF2-40B4-BE49-F238E27FC236}">
                <a16:creationId xmlns:a16="http://schemas.microsoft.com/office/drawing/2014/main" id="{E14D61E3-72DE-B646-9B64-3E5C0FF7C0EC}"/>
              </a:ext>
            </a:extLst>
          </p:cNvPr>
          <p:cNvSpPr>
            <a:spLocks noGrp="1"/>
          </p:cNvSpPr>
          <p:nvPr>
            <p:ph type="sldNum" sz="quarter" idx="12"/>
          </p:nvPr>
        </p:nvSpPr>
        <p:spPr>
          <a:xfrm>
            <a:off x="8540115" y="6372986"/>
            <a:ext cx="248920" cy="215444"/>
          </a:xfrm>
        </p:spPr>
        <p:txBody>
          <a:bodyPr/>
          <a:lstStyle/>
          <a:p>
            <a:fld id="{62EF948E-51D1-7A41-9FE9-B9EBE1D93AA6}" type="slidenum">
              <a:rPr lang="en-US" smtClean="0"/>
              <a:t>‹#›</a:t>
            </a:fld>
            <a:endParaRPr lang="en-US"/>
          </a:p>
        </p:txBody>
      </p:sp>
    </p:spTree>
    <p:extLst>
      <p:ext uri="{BB962C8B-B14F-4D97-AF65-F5344CB8AC3E}">
        <p14:creationId xmlns:p14="http://schemas.microsoft.com/office/powerpoint/2010/main" val="331417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EC9DFD-F2B2-CA4A-8156-BA869F29E29A}"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403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30D3F0-C4A0-C146-B1D8-D0361386F7E8}"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46139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06FE2-1586-0448-A7F0-0856161A2739}"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11777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F876A5-BFD1-454B-83E2-BA36D6765427}"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07094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FE7623-2686-934E-B385-59A2C0A505E2}"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0330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7E033B-0C41-DD44-9626-D2D154F1B89F}"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51867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04B58-F4B8-7B49-834F-03A666E9E1D9}"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35225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EFB97E-55DC-8947-AD88-0B1377B5051B}"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67874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A58FA7-F0EF-244B-B197-50D459424B98}"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08381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1154CC"/>
                </a:solidFill>
                <a:latin typeface="Book Antiqua"/>
                <a:cs typeface="Book Antiqu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E85F51-2053-CC48-964C-A1285891C738}"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15463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049291-B673-DE4A-A58C-5B41132E7C0A}" type="datetime1">
              <a:rPr lang="en-US" smtClean="0">
                <a:solidFill>
                  <a:prstClr val="black">
                    <a:tint val="75000"/>
                  </a:prstClr>
                </a:solidFill>
                <a:latin typeface="Calibri"/>
              </a:rPr>
              <a:pPr/>
              <a:t>10/7/2019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D3BA737-27AB-A44D-A61A-F5896FDDB17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54661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6AF33A2-C115-AA4F-9272-F8CC3D169E73}"/>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5" name="Rectangle 5">
            <a:extLst>
              <a:ext uri="{FF2B5EF4-FFF2-40B4-BE49-F238E27FC236}">
                <a16:creationId xmlns:a16="http://schemas.microsoft.com/office/drawing/2014/main" id="{40CEDFED-707B-7948-A9F2-4E9A03FA7240}"/>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Rectangle 6">
            <a:extLst>
              <a:ext uri="{FF2B5EF4-FFF2-40B4-BE49-F238E27FC236}">
                <a16:creationId xmlns:a16="http://schemas.microsoft.com/office/drawing/2014/main" id="{A78735B1-5F84-D44A-8A96-48DF06DDD89E}"/>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3140447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8187625-BA7F-7D45-BDF0-C752BA1A9786}"/>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5" name="Rectangle 5">
            <a:extLst>
              <a:ext uri="{FF2B5EF4-FFF2-40B4-BE49-F238E27FC236}">
                <a16:creationId xmlns:a16="http://schemas.microsoft.com/office/drawing/2014/main" id="{B0C10F36-065E-F848-91E9-85B0E615E95D}"/>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Rectangle 6">
            <a:extLst>
              <a:ext uri="{FF2B5EF4-FFF2-40B4-BE49-F238E27FC236}">
                <a16:creationId xmlns:a16="http://schemas.microsoft.com/office/drawing/2014/main" id="{2212DB3B-F813-C649-8C79-AD40457075B1}"/>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3295465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0C6A6A7-3714-BB47-A989-4ADEA2BBFC57}"/>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5" name="Rectangle 5">
            <a:extLst>
              <a:ext uri="{FF2B5EF4-FFF2-40B4-BE49-F238E27FC236}">
                <a16:creationId xmlns:a16="http://schemas.microsoft.com/office/drawing/2014/main" id="{8E0F9A4B-6A56-3246-89F8-0F411B26BDC7}"/>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Rectangle 6">
            <a:extLst>
              <a:ext uri="{FF2B5EF4-FFF2-40B4-BE49-F238E27FC236}">
                <a16:creationId xmlns:a16="http://schemas.microsoft.com/office/drawing/2014/main" id="{AC98AFFE-88E3-2240-ADB5-8E271D6A9E85}"/>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2624801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5211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FFD23F-904A-5D4F-BF1A-6D9858199DF0}"/>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Footer Placeholder 5">
            <a:extLst>
              <a:ext uri="{FF2B5EF4-FFF2-40B4-BE49-F238E27FC236}">
                <a16:creationId xmlns:a16="http://schemas.microsoft.com/office/drawing/2014/main" id="{6575BC7B-5E44-8E48-910B-33C6D8B51F4A}"/>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7" name="Slide Number Placeholder 6">
            <a:extLst>
              <a:ext uri="{FF2B5EF4-FFF2-40B4-BE49-F238E27FC236}">
                <a16:creationId xmlns:a16="http://schemas.microsoft.com/office/drawing/2014/main" id="{605CE3F3-5208-E948-9173-F558B0DEA6A2}"/>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155060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70D9438-36C9-B94B-B5A5-72AB8BDDC3FF}"/>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8" name="Rectangle 5">
            <a:extLst>
              <a:ext uri="{FF2B5EF4-FFF2-40B4-BE49-F238E27FC236}">
                <a16:creationId xmlns:a16="http://schemas.microsoft.com/office/drawing/2014/main" id="{592BBE97-1CEC-5946-8B35-CAC1F4D63B6D}"/>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9" name="Rectangle 6">
            <a:extLst>
              <a:ext uri="{FF2B5EF4-FFF2-40B4-BE49-F238E27FC236}">
                <a16:creationId xmlns:a16="http://schemas.microsoft.com/office/drawing/2014/main" id="{DED29B70-D18B-9640-9896-58FE9B4AD9FD}"/>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2259359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8A27B9F-3A89-D44A-8751-6E3D456CDD1D}"/>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4" name="Rectangle 5">
            <a:extLst>
              <a:ext uri="{FF2B5EF4-FFF2-40B4-BE49-F238E27FC236}">
                <a16:creationId xmlns:a16="http://schemas.microsoft.com/office/drawing/2014/main" id="{DE6C0313-AB52-6C4A-8836-3706EBC01FDA}"/>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5" name="Rectangle 6">
            <a:extLst>
              <a:ext uri="{FF2B5EF4-FFF2-40B4-BE49-F238E27FC236}">
                <a16:creationId xmlns:a16="http://schemas.microsoft.com/office/drawing/2014/main" id="{A280BC8A-BA61-AB49-A7B2-7696E0760390}"/>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41262491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18A73C0-1C20-684C-83EC-3225966AB895}"/>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3" name="Rectangle 5">
            <a:extLst>
              <a:ext uri="{FF2B5EF4-FFF2-40B4-BE49-F238E27FC236}">
                <a16:creationId xmlns:a16="http://schemas.microsoft.com/office/drawing/2014/main" id="{FD914CC2-B08C-8341-B757-66AA5A05AC15}"/>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4" name="Rectangle 6">
            <a:extLst>
              <a:ext uri="{FF2B5EF4-FFF2-40B4-BE49-F238E27FC236}">
                <a16:creationId xmlns:a16="http://schemas.microsoft.com/office/drawing/2014/main" id="{8FE5C172-26D6-7A48-BF2C-1D92E3E71E12}"/>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2766231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C307536-36A8-A94C-A171-EF436B0E1C4C}"/>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Footer Placeholder 5">
            <a:extLst>
              <a:ext uri="{FF2B5EF4-FFF2-40B4-BE49-F238E27FC236}">
                <a16:creationId xmlns:a16="http://schemas.microsoft.com/office/drawing/2014/main" id="{023D2F59-61EA-0347-8105-71889F8622AD}"/>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7" name="Slide Number Placeholder 6">
            <a:extLst>
              <a:ext uri="{FF2B5EF4-FFF2-40B4-BE49-F238E27FC236}">
                <a16:creationId xmlns:a16="http://schemas.microsoft.com/office/drawing/2014/main" id="{E949D891-2AD2-5247-9F03-139AD0E1DEF5}"/>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364354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1154CC"/>
                </a:solidFill>
                <a:latin typeface="Book Antiqua"/>
                <a:cs typeface="Book Antiqu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46342AF0-0B91-AB4B-930F-E4D479588A5F}"/>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Footer Placeholder 5">
            <a:extLst>
              <a:ext uri="{FF2B5EF4-FFF2-40B4-BE49-F238E27FC236}">
                <a16:creationId xmlns:a16="http://schemas.microsoft.com/office/drawing/2014/main" id="{DF0BFCCD-CAD0-6B47-990F-BE7653DC1AE1}"/>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7" name="Slide Number Placeholder 6">
            <a:extLst>
              <a:ext uri="{FF2B5EF4-FFF2-40B4-BE49-F238E27FC236}">
                <a16:creationId xmlns:a16="http://schemas.microsoft.com/office/drawing/2014/main" id="{08433AE7-3E17-5041-AF88-43F08BA35D87}"/>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510245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A781B3F-CF86-8548-8027-D9E478989E76}"/>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5" name="Rectangle 5">
            <a:extLst>
              <a:ext uri="{FF2B5EF4-FFF2-40B4-BE49-F238E27FC236}">
                <a16:creationId xmlns:a16="http://schemas.microsoft.com/office/drawing/2014/main" id="{BAEABA98-FA71-CA45-ABBE-A040B7598798}"/>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Rectangle 6">
            <a:extLst>
              <a:ext uri="{FF2B5EF4-FFF2-40B4-BE49-F238E27FC236}">
                <a16:creationId xmlns:a16="http://schemas.microsoft.com/office/drawing/2014/main" id="{A171AF58-13E3-7B4A-B9A1-8F6EFD805C5D}"/>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9650396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6354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2400"/>
            <a:ext cx="6019800" cy="6354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9F7FD6B-AAE8-B345-8159-3385FEB49CDC}"/>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5" name="Rectangle 5">
            <a:extLst>
              <a:ext uri="{FF2B5EF4-FFF2-40B4-BE49-F238E27FC236}">
                <a16:creationId xmlns:a16="http://schemas.microsoft.com/office/drawing/2014/main" id="{B9D21D3D-7892-9B4A-AB55-F279D608267C}"/>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6" name="Rectangle 6">
            <a:extLst>
              <a:ext uri="{FF2B5EF4-FFF2-40B4-BE49-F238E27FC236}">
                <a16:creationId xmlns:a16="http://schemas.microsoft.com/office/drawing/2014/main" id="{ACA32D66-33FC-C045-A276-E93877F7957B}"/>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3651312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152400"/>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295400"/>
            <a:ext cx="4038600" cy="2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038600" cy="2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76688"/>
            <a:ext cx="4038600" cy="253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76688"/>
            <a:ext cx="4038600" cy="253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4FF0B35-F3F5-A641-A731-EE4071F692DF}"/>
              </a:ext>
            </a:extLst>
          </p:cNvPr>
          <p:cNvSpPr>
            <a:spLocks noGrp="1" noChangeArrowheads="1"/>
          </p:cNvSpPr>
          <p:nvPr>
            <p:ph type="dt" sz="half" idx="10"/>
          </p:nvPr>
        </p:nvSpPr>
        <p:spPr>
          <a:xfrm>
            <a:off x="457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8" name="Rectangle 5">
            <a:extLst>
              <a:ext uri="{FF2B5EF4-FFF2-40B4-BE49-F238E27FC236}">
                <a16:creationId xmlns:a16="http://schemas.microsoft.com/office/drawing/2014/main" id="{0344C54D-C13F-1E42-8ACA-654E616DD8A7}"/>
              </a:ext>
            </a:extLst>
          </p:cNvPr>
          <p:cNvSpPr>
            <a:spLocks noGrp="1" noChangeArrowheads="1"/>
          </p:cNvSpPr>
          <p:nvPr>
            <p:ph type="ftr" sz="quarter" idx="11"/>
          </p:nvPr>
        </p:nvSpPr>
        <p:spPr>
          <a:xfrm>
            <a:off x="3124200" y="6245225"/>
            <a:ext cx="2895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
        <p:nvSpPr>
          <p:cNvPr id="9" name="Rectangle 6">
            <a:extLst>
              <a:ext uri="{FF2B5EF4-FFF2-40B4-BE49-F238E27FC236}">
                <a16:creationId xmlns:a16="http://schemas.microsoft.com/office/drawing/2014/main" id="{60520F72-80FD-3A4C-AF66-353A517FE256}"/>
              </a:ext>
            </a:extLst>
          </p:cNvPr>
          <p:cNvSpPr>
            <a:spLocks noGrp="1" noChangeArrowheads="1"/>
          </p:cNvSpPr>
          <p:nvPr>
            <p:ph type="sldNum" sz="quarter" idx="12"/>
          </p:nvPr>
        </p:nvSpPr>
        <p:spPr>
          <a:xfrm>
            <a:off x="6553200" y="6245225"/>
            <a:ext cx="2133600" cy="476250"/>
          </a:xfrm>
          <a:prstGeom prst="rect">
            <a:avLst/>
          </a:prstGeom>
        </p:spPr>
        <p:txBody>
          <a:bodyPr/>
          <a:lstStyle>
            <a:lvl1pPr eaLnBrk="1" hangingPunct="1">
              <a:spcBef>
                <a:spcPct val="20000"/>
              </a:spcBef>
              <a:buFont typeface="Wingdings" charset="2"/>
              <a:buChar char="•"/>
              <a:defRPr>
                <a:latin typeface="Comic Sans MS" charset="0"/>
                <a:ea typeface="Gungsuh" pitchFamily="18" charset="-127"/>
              </a:defRPr>
            </a:lvl1pPr>
          </a:lstStyle>
          <a:p>
            <a:pPr>
              <a:defRPr/>
            </a:pPr>
            <a:endParaRPr lang="en-US" sz="1800">
              <a:solidFill>
                <a:srgbClr val="000000"/>
              </a:solidFill>
              <a:cs typeface="Gungsuh"/>
            </a:endParaRPr>
          </a:p>
        </p:txBody>
      </p:sp>
    </p:spTree>
    <p:extLst>
      <p:ext uri="{BB962C8B-B14F-4D97-AF65-F5344CB8AC3E}">
        <p14:creationId xmlns:p14="http://schemas.microsoft.com/office/powerpoint/2010/main" val="1079914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1154CC"/>
                </a:solidFill>
                <a:latin typeface="Book Antiqua"/>
                <a:cs typeface="Book Antiqu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239000" y="6175246"/>
            <a:ext cx="1298448" cy="606551"/>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2788920" y="2656332"/>
            <a:ext cx="3582161" cy="640841"/>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ts val="165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8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172" y="538622"/>
            <a:ext cx="8229090" cy="614142"/>
          </a:xfrm>
          <a:prstGeom prst="rect">
            <a:avLst/>
          </a:prstGeom>
        </p:spPr>
        <p:txBody>
          <a:bodyPr lIns="0" tIns="0" rIns="0" bIns="0" anchor="ctr"/>
          <a:lstStyle/>
          <a:p>
            <a:pPr algn="ctr"/>
            <a:endParaRPr lang="en-CA" sz="3991"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457172" y="1604514"/>
            <a:ext cx="8229090" cy="3977158"/>
          </a:xfrm>
          <a:prstGeom prst="rect">
            <a:avLst/>
          </a:prstGeom>
        </p:spPr>
        <p:txBody>
          <a:bodyPr lIns="0" tIns="0" rIns="0" bIns="0">
            <a:normAutofit/>
          </a:bodyPr>
          <a:lstStyle/>
          <a:p>
            <a:endParaRPr lang="en-CA" sz="290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0239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172" y="538622"/>
            <a:ext cx="8229090" cy="614142"/>
          </a:xfrm>
          <a:prstGeom prst="rect">
            <a:avLst/>
          </a:prstGeom>
        </p:spPr>
        <p:txBody>
          <a:bodyPr lIns="0" tIns="0" rIns="0" bIns="0" anchor="ctr"/>
          <a:lstStyle/>
          <a:p>
            <a:pPr algn="ctr"/>
            <a:endParaRPr lang="en-CA" sz="3991"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457172" y="3369731"/>
            <a:ext cx="8229090" cy="446725"/>
          </a:xfrm>
          <a:prstGeom prst="rect">
            <a:avLst/>
          </a:prstGeom>
        </p:spPr>
        <p:txBody>
          <a:bodyPr lIns="0" tIns="0" rIns="0" bIns="0" anchor="ctr"/>
          <a:lstStyle/>
          <a:p>
            <a:pPr algn="ctr"/>
            <a:endParaRPr lang="en-CA" sz="2903"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562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615523"/>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61635"/>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2289690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90550" y="665734"/>
            <a:ext cx="8362899" cy="452119"/>
          </a:xfrm>
          <a:prstGeom prst="rect">
            <a:avLst/>
          </a:prstGeom>
        </p:spPr>
        <p:txBody>
          <a:bodyPr wrap="square" lIns="0" tIns="0" rIns="0" bIns="0">
            <a:spAutoFit/>
          </a:bodyPr>
          <a:lstStyle>
            <a:lvl1pPr>
              <a:defRPr sz="2800" b="1" i="0">
                <a:solidFill>
                  <a:srgbClr val="1154CC"/>
                </a:solidFill>
                <a:latin typeface="Book Antiqua"/>
                <a:cs typeface="Book Antiqua"/>
              </a:defRPr>
            </a:lvl1pPr>
          </a:lstStyle>
          <a:p>
            <a:endParaRPr/>
          </a:p>
        </p:txBody>
      </p:sp>
      <p:sp>
        <p:nvSpPr>
          <p:cNvPr id="3" name="Holder 3"/>
          <p:cNvSpPr>
            <a:spLocks noGrp="1"/>
          </p:cNvSpPr>
          <p:nvPr>
            <p:ph type="body" idx="1"/>
          </p:nvPr>
        </p:nvSpPr>
        <p:spPr>
          <a:xfrm>
            <a:off x="383540" y="1510029"/>
            <a:ext cx="8376919" cy="45980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10/7/2019</a:t>
            </a:fld>
            <a:endParaRPr lang="en-US"/>
          </a:p>
        </p:txBody>
      </p:sp>
      <p:sp>
        <p:nvSpPr>
          <p:cNvPr id="6" name="Holder 6"/>
          <p:cNvSpPr>
            <a:spLocks noGrp="1"/>
          </p:cNvSpPr>
          <p:nvPr>
            <p:ph type="sldNum" sz="quarter" idx="7"/>
          </p:nvPr>
        </p:nvSpPr>
        <p:spPr>
          <a:xfrm>
            <a:off x="8540115" y="6372986"/>
            <a:ext cx="248920" cy="224790"/>
          </a:xfrm>
          <a:prstGeom prst="rect">
            <a:avLst/>
          </a:prstGeom>
        </p:spPr>
        <p:txBody>
          <a:bodyPr wrap="square" lIns="0" tIns="0" rIns="0" bIns="0">
            <a:spAutoFit/>
          </a:bodyPr>
          <a:lstStyle>
            <a:lvl1pPr>
              <a:defRPr sz="1400" b="0" i="0">
                <a:solidFill>
                  <a:schemeClr val="tx1"/>
                </a:solidFill>
                <a:latin typeface="Arial"/>
                <a:cs typeface="Arial"/>
              </a:defRPr>
            </a:lvl1pPr>
          </a:lstStyle>
          <a:p>
            <a:pPr marL="25400">
              <a:lnSpc>
                <a:spcPts val="16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692" r:id="rId7"/>
    <p:sldLayoutId id="2147483693" r:id="rId8"/>
    <p:sldLayoutId id="2147483694" r:id="rId9"/>
    <p:sldLayoutId id="2147483695"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F6C23C23-3DDD-674B-B19A-7A7DDA4166B8}" type="datetime1">
              <a:rPr lang="en-US" smtClean="0">
                <a:solidFill>
                  <a:prstClr val="black">
                    <a:tint val="75000"/>
                  </a:prstClr>
                </a:solidFill>
                <a:latin typeface="Calibri"/>
              </a:rPr>
              <a:pPr defTabSz="457200" eaLnBrk="1" fontAlgn="auto" hangingPunct="1">
                <a:spcBef>
                  <a:spcPts val="0"/>
                </a:spcBef>
                <a:spcAft>
                  <a:spcPts val="0"/>
                </a:spcAft>
              </a:pPr>
              <a:t>10/7/2019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4D3BA737-27AB-A44D-A61A-F5896FDDB172}" type="slidenum">
              <a:rPr lang="en-US" smtClean="0">
                <a:solidFill>
                  <a:prstClr val="black">
                    <a:tint val="75000"/>
                  </a:prstClr>
                </a:solidFill>
                <a:latin typeface="Calibri"/>
              </a:rPr>
              <a:pPr defTabSz="457200" eaLnBrk="1" fontAlgn="auto" hangingPunct="1">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959397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57DBA6-3E98-044D-A248-07FAFFB2388B}"/>
              </a:ext>
            </a:extLst>
          </p:cNvPr>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6E14725E-B6AE-334C-A5F5-0049CC7D70F4}"/>
              </a:ext>
            </a:extLst>
          </p:cNvPr>
          <p:cNvSpPr>
            <a:spLocks noGrp="1" noChangeArrowheads="1"/>
          </p:cNvSpPr>
          <p:nvPr>
            <p:ph type="body" idx="1"/>
          </p:nvPr>
        </p:nvSpPr>
        <p:spPr bwMode="auto">
          <a:xfrm>
            <a:off x="457200" y="1295400"/>
            <a:ext cx="8229600" cy="521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 Second level</a:t>
            </a:r>
          </a:p>
          <a:p>
            <a:pPr lvl="2"/>
            <a:r>
              <a:rPr lang="en-US" altLang="en-US"/>
              <a:t>Third level</a:t>
            </a:r>
          </a:p>
          <a:p>
            <a:pPr lvl="3"/>
            <a:r>
              <a:rPr lang="en-US" altLang="en-US"/>
              <a:t>Fourth level</a:t>
            </a:r>
          </a:p>
          <a:p>
            <a:pPr lvl="4"/>
            <a:r>
              <a:rPr lang="en-US" altLang="en-US"/>
              <a:t>Fifth level</a:t>
            </a:r>
          </a:p>
        </p:txBody>
      </p:sp>
      <p:sp>
        <p:nvSpPr>
          <p:cNvPr id="1028" name="Rectangle 7">
            <a:extLst>
              <a:ext uri="{FF2B5EF4-FFF2-40B4-BE49-F238E27FC236}">
                <a16:creationId xmlns:a16="http://schemas.microsoft.com/office/drawing/2014/main" id="{88A0C22D-31E6-FD4B-9DA7-8B588948CAC6}"/>
              </a:ext>
            </a:extLst>
          </p:cNvPr>
          <p:cNvSpPr>
            <a:spLocks noChangeArrowheads="1"/>
          </p:cNvSpPr>
          <p:nvPr/>
        </p:nvSpPr>
        <p:spPr bwMode="gray">
          <a:xfrm>
            <a:off x="536575" y="11430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Font typeface="Wingdings" charset="2"/>
              <a:buChar char="•"/>
              <a:defRPr>
                <a:solidFill>
                  <a:schemeClr val="tx1"/>
                </a:solidFill>
                <a:latin typeface="Comic Sans MS" charset="0"/>
                <a:ea typeface="Gungsuh" charset="-127"/>
              </a:defRPr>
            </a:lvl1pPr>
            <a:lvl2pPr marL="742950" indent="-285750">
              <a:spcBef>
                <a:spcPct val="20000"/>
              </a:spcBef>
              <a:buFont typeface="Wingdings" charset="2"/>
              <a:buChar char="•"/>
              <a:defRPr>
                <a:solidFill>
                  <a:schemeClr val="tx1"/>
                </a:solidFill>
                <a:latin typeface="Comic Sans MS" charset="0"/>
                <a:ea typeface="Gungsuh" charset="-127"/>
              </a:defRPr>
            </a:lvl2pPr>
            <a:lvl3pPr marL="1143000" indent="-228600">
              <a:spcBef>
                <a:spcPct val="20000"/>
              </a:spcBef>
              <a:buFont typeface="Wingdings" charset="2"/>
              <a:buChar char="•"/>
              <a:defRPr>
                <a:solidFill>
                  <a:schemeClr val="tx1"/>
                </a:solidFill>
                <a:latin typeface="Comic Sans MS" charset="0"/>
                <a:ea typeface="Gungsuh" charset="-127"/>
              </a:defRPr>
            </a:lvl3pPr>
            <a:lvl4pPr marL="1600200" indent="-228600">
              <a:spcBef>
                <a:spcPct val="20000"/>
              </a:spcBef>
              <a:buFont typeface="Wingdings" charset="2"/>
              <a:buChar char="•"/>
              <a:defRPr>
                <a:solidFill>
                  <a:schemeClr val="tx1"/>
                </a:solidFill>
                <a:latin typeface="Comic Sans MS" charset="0"/>
                <a:ea typeface="Gungsuh" charset="-127"/>
              </a:defRPr>
            </a:lvl4pPr>
            <a:lvl5pPr marL="2057400" indent="-228600">
              <a:spcBef>
                <a:spcPct val="20000"/>
              </a:spcBef>
              <a:buFont typeface="Wingdings" charset="2"/>
              <a:buChar char="•"/>
              <a:defRPr>
                <a:solidFill>
                  <a:schemeClr val="tx1"/>
                </a:solidFill>
                <a:latin typeface="Comic Sans MS" charset="0"/>
                <a:ea typeface="Gungsuh" charset="-127"/>
              </a:defRPr>
            </a:lvl5pPr>
            <a:lvl6pPr marL="25146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6pPr>
            <a:lvl7pPr marL="29718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7pPr>
            <a:lvl8pPr marL="34290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8pPr>
            <a:lvl9pPr marL="38862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9pPr>
          </a:lstStyle>
          <a:p>
            <a:pPr algn="ctr" eaLnBrk="1" hangingPunct="1">
              <a:spcBef>
                <a:spcPct val="0"/>
              </a:spcBef>
              <a:buFontTx/>
              <a:buNone/>
              <a:defRPr/>
            </a:pPr>
            <a:endParaRPr kumimoji="1" lang="en-US" altLang="en-US" sz="2000">
              <a:solidFill>
                <a:srgbClr val="000000"/>
              </a:solidFill>
              <a:latin typeface="Lucida Bright" charset="0"/>
              <a:ea typeface="Arial" charset="0"/>
              <a:cs typeface="Lucida Bright" charset="0"/>
            </a:endParaRPr>
          </a:p>
        </p:txBody>
      </p:sp>
      <p:sp>
        <p:nvSpPr>
          <p:cNvPr id="1032" name="Rectangle 8">
            <a:extLst>
              <a:ext uri="{FF2B5EF4-FFF2-40B4-BE49-F238E27FC236}">
                <a16:creationId xmlns:a16="http://schemas.microsoft.com/office/drawing/2014/main" id="{760A3440-F108-5740-AD2E-828E86561579}"/>
              </a:ext>
            </a:extLst>
          </p:cNvPr>
          <p:cNvSpPr>
            <a:spLocks noChangeArrowheads="1"/>
          </p:cNvSpPr>
          <p:nvPr/>
        </p:nvSpPr>
        <p:spPr bwMode="auto">
          <a:xfrm>
            <a:off x="8758238" y="6508750"/>
            <a:ext cx="382587" cy="276225"/>
          </a:xfrm>
          <a:prstGeom prst="rect">
            <a:avLst/>
          </a:prstGeom>
          <a:noFill/>
          <a:ln w="9525">
            <a:noFill/>
            <a:miter lim="800000"/>
            <a:headEnd/>
            <a:tailEnd/>
          </a:ln>
          <a:effectLst/>
        </p:spPr>
        <p:txBody>
          <a:bodyPr wrap="none">
            <a:spAutoFit/>
          </a:bodyPr>
          <a:lstStyle>
            <a:lvl1pPr>
              <a:spcBef>
                <a:spcPct val="20000"/>
              </a:spcBef>
              <a:buFont typeface="Wingdings" charset="2"/>
              <a:buChar char="•"/>
              <a:defRPr>
                <a:solidFill>
                  <a:schemeClr val="tx1"/>
                </a:solidFill>
                <a:latin typeface="Comic Sans MS" charset="0"/>
                <a:ea typeface="Gungsuh" charset="-127"/>
              </a:defRPr>
            </a:lvl1pPr>
            <a:lvl2pPr marL="37931725" indent="-37474525">
              <a:spcBef>
                <a:spcPct val="20000"/>
              </a:spcBef>
              <a:buFont typeface="Wingdings" charset="2"/>
              <a:buChar char="•"/>
              <a:defRPr>
                <a:solidFill>
                  <a:schemeClr val="tx1"/>
                </a:solidFill>
                <a:latin typeface="Comic Sans MS" charset="0"/>
                <a:ea typeface="Gungsuh" charset="-127"/>
              </a:defRPr>
            </a:lvl2pPr>
            <a:lvl3pPr marL="1143000" indent="-228600">
              <a:spcBef>
                <a:spcPct val="20000"/>
              </a:spcBef>
              <a:buFont typeface="Wingdings" charset="2"/>
              <a:buChar char="•"/>
              <a:defRPr>
                <a:solidFill>
                  <a:schemeClr val="tx1"/>
                </a:solidFill>
                <a:latin typeface="Comic Sans MS" charset="0"/>
                <a:ea typeface="Gungsuh" charset="-127"/>
              </a:defRPr>
            </a:lvl3pPr>
            <a:lvl4pPr marL="1600200" indent="-228600">
              <a:spcBef>
                <a:spcPct val="20000"/>
              </a:spcBef>
              <a:buFont typeface="Wingdings" charset="2"/>
              <a:buChar char="•"/>
              <a:defRPr>
                <a:solidFill>
                  <a:schemeClr val="tx1"/>
                </a:solidFill>
                <a:latin typeface="Comic Sans MS" charset="0"/>
                <a:ea typeface="Gungsuh" charset="-127"/>
              </a:defRPr>
            </a:lvl4pPr>
            <a:lvl5pPr marL="2057400" indent="-228600">
              <a:spcBef>
                <a:spcPct val="20000"/>
              </a:spcBef>
              <a:buFont typeface="Wingdings" charset="2"/>
              <a:buChar char="•"/>
              <a:defRPr>
                <a:solidFill>
                  <a:schemeClr val="tx1"/>
                </a:solidFill>
                <a:latin typeface="Comic Sans MS" charset="0"/>
                <a:ea typeface="Gungsuh" charset="-127"/>
              </a:defRPr>
            </a:lvl5pPr>
            <a:lvl6pPr marL="25146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6pPr>
            <a:lvl7pPr marL="29718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7pPr>
            <a:lvl8pPr marL="34290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8pPr>
            <a:lvl9pPr marL="3886200" indent="-228600" eaLnBrk="0" fontAlgn="base" hangingPunct="0">
              <a:spcBef>
                <a:spcPct val="20000"/>
              </a:spcBef>
              <a:spcAft>
                <a:spcPct val="0"/>
              </a:spcAft>
              <a:buFont typeface="Wingdings" charset="2"/>
              <a:buChar char="•"/>
              <a:defRPr>
                <a:solidFill>
                  <a:schemeClr val="tx1"/>
                </a:solidFill>
                <a:latin typeface="Comic Sans MS" charset="0"/>
                <a:ea typeface="Gungsuh" charset="-127"/>
              </a:defRPr>
            </a:lvl9pPr>
          </a:lstStyle>
          <a:p>
            <a:pPr eaLnBrk="1" hangingPunct="1">
              <a:spcBef>
                <a:spcPct val="0"/>
              </a:spcBef>
              <a:buFontTx/>
              <a:buNone/>
              <a:defRPr/>
            </a:pPr>
            <a:fld id="{C8B80B57-8D92-524A-8108-8A10680DC559}" type="slidenum">
              <a:rPr lang="en-US" altLang="en-US" sz="1200" smtClean="0">
                <a:solidFill>
                  <a:srgbClr val="000000"/>
                </a:solidFill>
                <a:latin typeface="Lucida Bright" charset="0"/>
                <a:cs typeface="Gungsuh"/>
              </a:rPr>
              <a:pPr eaLnBrk="1" hangingPunct="1">
                <a:spcBef>
                  <a:spcPct val="0"/>
                </a:spcBef>
                <a:buFontTx/>
                <a:buNone/>
                <a:defRPr/>
              </a:pPr>
              <a:t>‹#›</a:t>
            </a:fld>
            <a:endParaRPr lang="en-US" altLang="en-US" sz="1200">
              <a:solidFill>
                <a:srgbClr val="000000"/>
              </a:solidFill>
              <a:latin typeface="Lucida Bright" charset="0"/>
              <a:cs typeface="Gungsuh"/>
            </a:endParaRPr>
          </a:p>
        </p:txBody>
      </p:sp>
    </p:spTree>
    <p:extLst>
      <p:ext uri="{BB962C8B-B14F-4D97-AF65-F5344CB8AC3E}">
        <p14:creationId xmlns:p14="http://schemas.microsoft.com/office/powerpoint/2010/main" val="7330640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ctr" rtl="0" eaLnBrk="0" fontAlgn="base" hangingPunct="0">
        <a:spcBef>
          <a:spcPct val="0"/>
        </a:spcBef>
        <a:spcAft>
          <a:spcPct val="0"/>
        </a:spcAft>
        <a:defRPr sz="3200">
          <a:solidFill>
            <a:srgbClr val="7F7F7F"/>
          </a:solidFill>
          <a:latin typeface="Lucida Bright"/>
          <a:ea typeface="+mj-ea"/>
          <a:cs typeface="Lucida Bright"/>
        </a:defRPr>
      </a:lvl1pPr>
      <a:lvl2pPr algn="ctr" rtl="0" eaLnBrk="0" fontAlgn="base" hangingPunct="0">
        <a:spcBef>
          <a:spcPct val="0"/>
        </a:spcBef>
        <a:spcAft>
          <a:spcPct val="0"/>
        </a:spcAft>
        <a:defRPr sz="3200">
          <a:solidFill>
            <a:srgbClr val="7F7F7F"/>
          </a:solidFill>
          <a:latin typeface="Lucida Bright" charset="0"/>
          <a:ea typeface="Gungsuh" pitchFamily="18" charset="-127"/>
          <a:cs typeface="Lucida Bright" charset="0"/>
        </a:defRPr>
      </a:lvl2pPr>
      <a:lvl3pPr algn="ctr" rtl="0" eaLnBrk="0" fontAlgn="base" hangingPunct="0">
        <a:spcBef>
          <a:spcPct val="0"/>
        </a:spcBef>
        <a:spcAft>
          <a:spcPct val="0"/>
        </a:spcAft>
        <a:defRPr sz="3200">
          <a:solidFill>
            <a:srgbClr val="7F7F7F"/>
          </a:solidFill>
          <a:latin typeface="Lucida Bright" charset="0"/>
          <a:ea typeface="Gungsuh" pitchFamily="18" charset="-127"/>
          <a:cs typeface="Lucida Bright" charset="0"/>
        </a:defRPr>
      </a:lvl3pPr>
      <a:lvl4pPr algn="ctr" rtl="0" eaLnBrk="0" fontAlgn="base" hangingPunct="0">
        <a:spcBef>
          <a:spcPct val="0"/>
        </a:spcBef>
        <a:spcAft>
          <a:spcPct val="0"/>
        </a:spcAft>
        <a:defRPr sz="3200">
          <a:solidFill>
            <a:srgbClr val="7F7F7F"/>
          </a:solidFill>
          <a:latin typeface="Lucida Bright" charset="0"/>
          <a:ea typeface="Gungsuh" pitchFamily="18" charset="-127"/>
          <a:cs typeface="Lucida Bright" charset="0"/>
        </a:defRPr>
      </a:lvl4pPr>
      <a:lvl5pPr algn="ctr" rtl="0" eaLnBrk="0" fontAlgn="base" hangingPunct="0">
        <a:spcBef>
          <a:spcPct val="0"/>
        </a:spcBef>
        <a:spcAft>
          <a:spcPct val="0"/>
        </a:spcAft>
        <a:defRPr sz="3200">
          <a:solidFill>
            <a:srgbClr val="7F7F7F"/>
          </a:solidFill>
          <a:latin typeface="Lucida Bright" charset="0"/>
          <a:ea typeface="Gungsuh" pitchFamily="18" charset="-127"/>
          <a:cs typeface="Lucida Bright" charset="0"/>
        </a:defRPr>
      </a:lvl5pPr>
      <a:lvl6pPr marL="457200" algn="l" rtl="0" fontAlgn="base">
        <a:spcBef>
          <a:spcPct val="0"/>
        </a:spcBef>
        <a:spcAft>
          <a:spcPct val="0"/>
        </a:spcAft>
        <a:defRPr sz="3200">
          <a:solidFill>
            <a:srgbClr val="800000"/>
          </a:solidFill>
          <a:latin typeface="Chalkboard Bold" pitchFamily="32" charset="0"/>
          <a:ea typeface="Gungsuh" pitchFamily="18" charset="-127"/>
          <a:cs typeface="Gungsuh" pitchFamily="18" charset="-127"/>
        </a:defRPr>
      </a:lvl6pPr>
      <a:lvl7pPr marL="914400" algn="l" rtl="0" fontAlgn="base">
        <a:spcBef>
          <a:spcPct val="0"/>
        </a:spcBef>
        <a:spcAft>
          <a:spcPct val="0"/>
        </a:spcAft>
        <a:defRPr sz="3200">
          <a:solidFill>
            <a:srgbClr val="800000"/>
          </a:solidFill>
          <a:latin typeface="Chalkboard Bold" pitchFamily="32" charset="0"/>
          <a:ea typeface="Gungsuh" pitchFamily="18" charset="-127"/>
          <a:cs typeface="Gungsuh" pitchFamily="18" charset="-127"/>
        </a:defRPr>
      </a:lvl7pPr>
      <a:lvl8pPr marL="1371600" algn="l" rtl="0" fontAlgn="base">
        <a:spcBef>
          <a:spcPct val="0"/>
        </a:spcBef>
        <a:spcAft>
          <a:spcPct val="0"/>
        </a:spcAft>
        <a:defRPr sz="3200">
          <a:solidFill>
            <a:srgbClr val="800000"/>
          </a:solidFill>
          <a:latin typeface="Chalkboard Bold" pitchFamily="32" charset="0"/>
          <a:ea typeface="Gungsuh" pitchFamily="18" charset="-127"/>
          <a:cs typeface="Gungsuh" pitchFamily="18" charset="-127"/>
        </a:defRPr>
      </a:lvl8pPr>
      <a:lvl9pPr marL="1828800" algn="l" rtl="0" fontAlgn="base">
        <a:spcBef>
          <a:spcPct val="0"/>
        </a:spcBef>
        <a:spcAft>
          <a:spcPct val="0"/>
        </a:spcAft>
        <a:defRPr sz="3200">
          <a:solidFill>
            <a:srgbClr val="800000"/>
          </a:solidFill>
          <a:latin typeface="Chalkboard Bold" pitchFamily="32" charset="0"/>
          <a:ea typeface="Gungsuh" pitchFamily="18" charset="-127"/>
          <a:cs typeface="Gungsuh" pitchFamily="18" charset="-127"/>
        </a:defRPr>
      </a:lvl9pPr>
    </p:titleStyle>
    <p:bodyStyle>
      <a:lvl1pPr marL="342900" indent="-342900" algn="l" rtl="0" eaLnBrk="0" fontAlgn="base" hangingPunct="0">
        <a:spcBef>
          <a:spcPct val="20000"/>
        </a:spcBef>
        <a:spcAft>
          <a:spcPct val="0"/>
        </a:spcAft>
        <a:buClr>
          <a:srgbClr val="7F7F7F"/>
        </a:buClr>
        <a:buFont typeface="Wingdings" pitchFamily="2" charset="2"/>
        <a:buChar char=""/>
        <a:defRPr sz="2400">
          <a:solidFill>
            <a:schemeClr val="tx1"/>
          </a:solidFill>
          <a:latin typeface="Lucida Bright"/>
          <a:ea typeface="+mn-ea"/>
          <a:cs typeface="Lucida Bright"/>
        </a:defRPr>
      </a:lvl1pPr>
      <a:lvl2pPr marL="742950" indent="-285750" algn="l" rtl="0" eaLnBrk="0" fontAlgn="base" hangingPunct="0">
        <a:spcBef>
          <a:spcPct val="20000"/>
        </a:spcBef>
        <a:spcAft>
          <a:spcPct val="0"/>
        </a:spcAft>
        <a:buClr>
          <a:srgbClr val="7F7F7F"/>
        </a:buClr>
        <a:buSzPct val="90000"/>
        <a:buFont typeface="Wingdings" pitchFamily="2" charset="2"/>
        <a:buChar char=""/>
        <a:defRPr sz="2000">
          <a:solidFill>
            <a:srgbClr val="7F7F7F"/>
          </a:solidFill>
          <a:latin typeface="Lucida Bright"/>
          <a:ea typeface="+mn-ea"/>
          <a:cs typeface="Lucida Bright"/>
        </a:defRPr>
      </a:lvl2pPr>
      <a:lvl3pPr marL="1143000" indent="-228600" algn="l" rtl="0" eaLnBrk="0" fontAlgn="base" hangingPunct="0">
        <a:spcBef>
          <a:spcPct val="20000"/>
        </a:spcBef>
        <a:spcAft>
          <a:spcPct val="0"/>
        </a:spcAft>
        <a:buClr>
          <a:srgbClr val="A6A6A6"/>
        </a:buClr>
        <a:buSzPct val="80000"/>
        <a:buFont typeface="Wingdings" pitchFamily="2" charset="2"/>
        <a:buChar char=""/>
        <a:defRPr>
          <a:solidFill>
            <a:schemeClr val="tx1"/>
          </a:solidFill>
          <a:latin typeface="Lucida Bright"/>
          <a:ea typeface="+mn-ea"/>
          <a:cs typeface="Lucida Bright"/>
        </a:defRPr>
      </a:lvl3pPr>
      <a:lvl4pPr marL="1600200" indent="-228600" algn="l" rtl="0" eaLnBrk="0" fontAlgn="base" hangingPunct="0">
        <a:spcBef>
          <a:spcPct val="20000"/>
        </a:spcBef>
        <a:spcAft>
          <a:spcPct val="0"/>
        </a:spcAft>
        <a:buChar char="–"/>
        <a:defRPr>
          <a:solidFill>
            <a:schemeClr val="tx1"/>
          </a:solidFill>
          <a:latin typeface="Lucida Bright"/>
          <a:ea typeface="+mn-ea"/>
          <a:cs typeface="Lucida Bright"/>
        </a:defRPr>
      </a:lvl4pPr>
      <a:lvl5pPr marL="2057400" indent="-228600" algn="l" rtl="0" eaLnBrk="0" fontAlgn="base" hangingPunct="0">
        <a:spcBef>
          <a:spcPct val="20000"/>
        </a:spcBef>
        <a:spcAft>
          <a:spcPct val="0"/>
        </a:spcAft>
        <a:buChar char="»"/>
        <a:defRPr>
          <a:solidFill>
            <a:schemeClr val="tx1"/>
          </a:solidFill>
          <a:latin typeface="Lucida Bright"/>
          <a:ea typeface="+mn-ea"/>
          <a:cs typeface="Lucida Bright"/>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package" Target="../embeddings/Microsoft_Word_Document.docx"/></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gif"/><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56971"/>
            <a:ext cx="7772400" cy="1470025"/>
          </a:xfrm>
        </p:spPr>
        <p:txBody>
          <a:bodyPr>
            <a:normAutofit fontScale="90000"/>
          </a:bodyPr>
          <a:lstStyle/>
          <a:p>
            <a:r>
              <a:rPr lang="en-US" altLang="zh-CN" dirty="0">
                <a:solidFill>
                  <a:srgbClr val="0000FF"/>
                </a:solidFill>
              </a:rPr>
              <a:t>Deep Learning for Mobile Computing and Wireless Applications</a:t>
            </a:r>
            <a:endParaRPr lang="en-US" dirty="0">
              <a:solidFill>
                <a:srgbClr val="0000FF"/>
              </a:solidFill>
            </a:endParaRPr>
          </a:p>
        </p:txBody>
      </p:sp>
      <p:sp>
        <p:nvSpPr>
          <p:cNvPr id="4" name="Slide Number Placeholder 3"/>
          <p:cNvSpPr>
            <a:spLocks noGrp="1"/>
          </p:cNvSpPr>
          <p:nvPr>
            <p:ph type="sldNum" sz="quarter" idx="12"/>
          </p:nvPr>
        </p:nvSpPr>
        <p:spPr/>
        <p:txBody>
          <a:bodyPr/>
          <a:lstStyle/>
          <a:p>
            <a:fld id="{4D3BA737-27AB-A44D-A61A-F5896FDDB172}" type="slidenum">
              <a:rPr lang="en-US" smtClean="0"/>
              <a:t>1</a:t>
            </a:fld>
            <a:endParaRPr lang="en-US"/>
          </a:p>
        </p:txBody>
      </p:sp>
      <p:sp>
        <p:nvSpPr>
          <p:cNvPr id="3" name="Rectangle 2"/>
          <p:cNvSpPr/>
          <p:nvPr/>
        </p:nvSpPr>
        <p:spPr>
          <a:xfrm>
            <a:off x="846578" y="3339039"/>
            <a:ext cx="7399978" cy="714939"/>
          </a:xfrm>
          <a:prstGeom prst="rect">
            <a:avLst/>
          </a:prstGeom>
        </p:spPr>
        <p:txBody>
          <a:bodyPr wrap="square">
            <a:spAutoFit/>
          </a:bodyPr>
          <a:lstStyle/>
          <a:p>
            <a:pPr algn="ctr">
              <a:lnSpc>
                <a:spcPct val="70000"/>
              </a:lnSpc>
            </a:pPr>
            <a:r>
              <a:rPr lang="en-US" sz="2800" dirty="0"/>
              <a:t>Presenter: Xuyu Wang</a:t>
            </a:r>
          </a:p>
          <a:p>
            <a:pPr algn="ctr">
              <a:lnSpc>
                <a:spcPct val="70000"/>
              </a:lnSpc>
            </a:pPr>
            <a:endParaRPr lang="en-US" sz="2800" dirty="0"/>
          </a:p>
        </p:txBody>
      </p:sp>
    </p:spTree>
    <p:extLst>
      <p:ext uri="{BB962C8B-B14F-4D97-AF65-F5344CB8AC3E}">
        <p14:creationId xmlns:p14="http://schemas.microsoft.com/office/powerpoint/2010/main" val="229484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9201" y="1424127"/>
            <a:ext cx="8202295" cy="3829050"/>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720" algn="l"/>
              </a:tabLst>
            </a:pPr>
            <a:r>
              <a:rPr sz="1800" b="1" spc="-5" dirty="0">
                <a:solidFill>
                  <a:srgbClr val="585858"/>
                </a:solidFill>
                <a:latin typeface="Book Antiqua"/>
                <a:cs typeface="Book Antiqua"/>
              </a:rPr>
              <a:t>Challenges </a:t>
            </a:r>
            <a:r>
              <a:rPr sz="1800" b="1" dirty="0">
                <a:solidFill>
                  <a:srgbClr val="585858"/>
                </a:solidFill>
                <a:latin typeface="Book Antiqua"/>
                <a:cs typeface="Book Antiqua"/>
              </a:rPr>
              <a:t>in </a:t>
            </a:r>
            <a:r>
              <a:rPr sz="1800" b="1" spc="-5" dirty="0">
                <a:solidFill>
                  <a:srgbClr val="585858"/>
                </a:solidFill>
                <a:latin typeface="Book Antiqua"/>
                <a:cs typeface="Book Antiqua"/>
              </a:rPr>
              <a:t>current communication</a:t>
            </a:r>
            <a:r>
              <a:rPr sz="1800" b="1" spc="10" dirty="0">
                <a:solidFill>
                  <a:srgbClr val="585858"/>
                </a:solidFill>
                <a:latin typeface="Book Antiqua"/>
                <a:cs typeface="Book Antiqua"/>
              </a:rPr>
              <a:t> </a:t>
            </a:r>
            <a:r>
              <a:rPr sz="1800" b="1" spc="-5" dirty="0">
                <a:solidFill>
                  <a:srgbClr val="585858"/>
                </a:solidFill>
                <a:latin typeface="Book Antiqua"/>
                <a:cs typeface="Book Antiqua"/>
              </a:rPr>
              <a:t>systems</a:t>
            </a:r>
            <a:endParaRPr sz="1800" dirty="0">
              <a:latin typeface="Book Antiqua"/>
              <a:cs typeface="Book Antiqua"/>
            </a:endParaRPr>
          </a:p>
          <a:p>
            <a:pPr marL="469900" lvl="1" indent="-342900">
              <a:lnSpc>
                <a:spcPct val="100000"/>
              </a:lnSpc>
              <a:spcBef>
                <a:spcPts val="1505"/>
              </a:spcBef>
              <a:buFont typeface="Wingdings"/>
              <a:buChar char=""/>
              <a:tabLst>
                <a:tab pos="469265" algn="l"/>
                <a:tab pos="469900" algn="l"/>
              </a:tabLst>
            </a:pPr>
            <a:r>
              <a:rPr sz="1800" dirty="0">
                <a:solidFill>
                  <a:srgbClr val="585858"/>
                </a:solidFill>
                <a:latin typeface="Book Antiqua"/>
                <a:cs typeface="Book Antiqua"/>
              </a:rPr>
              <a:t>Mathematical </a:t>
            </a:r>
            <a:r>
              <a:rPr sz="1800" spc="-5" dirty="0">
                <a:solidFill>
                  <a:srgbClr val="585858"/>
                </a:solidFill>
                <a:latin typeface="Book Antiqua"/>
                <a:cs typeface="Book Antiqua"/>
              </a:rPr>
              <a:t>channel models </a:t>
            </a:r>
            <a:r>
              <a:rPr sz="1800" dirty="0">
                <a:solidFill>
                  <a:srgbClr val="585858"/>
                </a:solidFill>
                <a:latin typeface="Book Antiqua"/>
                <a:cs typeface="Book Antiqua"/>
              </a:rPr>
              <a:t>versus </a:t>
            </a:r>
            <a:r>
              <a:rPr sz="1800" spc="-5" dirty="0">
                <a:solidFill>
                  <a:srgbClr val="585858"/>
                </a:solidFill>
                <a:latin typeface="Book Antiqua"/>
                <a:cs typeface="Book Antiqua"/>
              </a:rPr>
              <a:t>practical channel</a:t>
            </a:r>
            <a:r>
              <a:rPr sz="1800" spc="25" dirty="0">
                <a:solidFill>
                  <a:srgbClr val="585858"/>
                </a:solidFill>
                <a:latin typeface="Book Antiqua"/>
                <a:cs typeface="Book Antiqua"/>
              </a:rPr>
              <a:t> </a:t>
            </a:r>
            <a:r>
              <a:rPr sz="1800" dirty="0">
                <a:solidFill>
                  <a:srgbClr val="585858"/>
                </a:solidFill>
                <a:latin typeface="Book Antiqua"/>
                <a:cs typeface="Book Antiqua"/>
              </a:rPr>
              <a:t>imperfection</a:t>
            </a:r>
            <a:endParaRPr sz="1800" dirty="0">
              <a:latin typeface="Book Antiqua"/>
              <a:cs typeface="Book Antiqua"/>
            </a:endParaRPr>
          </a:p>
          <a:p>
            <a:pPr marL="469900" lvl="1" indent="-342900">
              <a:lnSpc>
                <a:spcPct val="100000"/>
              </a:lnSpc>
              <a:spcBef>
                <a:spcPts val="1080"/>
              </a:spcBef>
              <a:buFont typeface="Wingdings"/>
              <a:buChar char=""/>
              <a:tabLst>
                <a:tab pos="469265" algn="l"/>
                <a:tab pos="469900" algn="l"/>
              </a:tabLst>
            </a:pPr>
            <a:r>
              <a:rPr sz="1800" dirty="0">
                <a:solidFill>
                  <a:srgbClr val="585858"/>
                </a:solidFill>
                <a:latin typeface="Book Antiqua"/>
                <a:cs typeface="Book Antiqua"/>
              </a:rPr>
              <a:t>Block </a:t>
            </a:r>
            <a:r>
              <a:rPr sz="1800" spc="-5" dirty="0">
                <a:solidFill>
                  <a:srgbClr val="585858"/>
                </a:solidFill>
                <a:latin typeface="Book Antiqua"/>
                <a:cs typeface="Book Antiqua"/>
              </a:rPr>
              <a:t>structures </a:t>
            </a:r>
            <a:r>
              <a:rPr sz="1800" dirty="0">
                <a:solidFill>
                  <a:srgbClr val="585858"/>
                </a:solidFill>
                <a:latin typeface="Book Antiqua"/>
                <a:cs typeface="Book Antiqua"/>
              </a:rPr>
              <a:t>versus </a:t>
            </a:r>
            <a:r>
              <a:rPr sz="1800" spc="-5" dirty="0">
                <a:solidFill>
                  <a:srgbClr val="585858"/>
                </a:solidFill>
                <a:latin typeface="Book Antiqua"/>
                <a:cs typeface="Book Antiqua"/>
              </a:rPr>
              <a:t>global</a:t>
            </a:r>
            <a:r>
              <a:rPr sz="1800" spc="-15" dirty="0">
                <a:solidFill>
                  <a:srgbClr val="585858"/>
                </a:solidFill>
                <a:latin typeface="Book Antiqua"/>
                <a:cs typeface="Book Antiqua"/>
              </a:rPr>
              <a:t> </a:t>
            </a:r>
            <a:r>
              <a:rPr sz="1800" spc="-5" dirty="0">
                <a:solidFill>
                  <a:srgbClr val="585858"/>
                </a:solidFill>
                <a:latin typeface="Book Antiqua"/>
                <a:cs typeface="Book Antiqua"/>
              </a:rPr>
              <a:t>optimality</a:t>
            </a:r>
            <a:endParaRPr sz="1800" dirty="0">
              <a:latin typeface="Book Antiqua"/>
              <a:cs typeface="Book Antiqua"/>
            </a:endParaRPr>
          </a:p>
          <a:p>
            <a:pPr marL="469900" lvl="1" indent="-342900">
              <a:lnSpc>
                <a:spcPct val="100000"/>
              </a:lnSpc>
              <a:spcBef>
                <a:spcPts val="1080"/>
              </a:spcBef>
              <a:buFont typeface="Wingdings"/>
              <a:buChar char=""/>
              <a:tabLst>
                <a:tab pos="469265" algn="l"/>
                <a:tab pos="469900" algn="l"/>
              </a:tabLst>
            </a:pPr>
            <a:r>
              <a:rPr sz="1800" dirty="0">
                <a:solidFill>
                  <a:srgbClr val="585858"/>
                </a:solidFill>
                <a:latin typeface="Book Antiqua"/>
                <a:cs typeface="Book Antiqua"/>
              </a:rPr>
              <a:t>Effective </a:t>
            </a:r>
            <a:r>
              <a:rPr sz="1800" spc="-5" dirty="0">
                <a:solidFill>
                  <a:srgbClr val="585858"/>
                </a:solidFill>
                <a:latin typeface="Book Antiqua"/>
                <a:cs typeface="Book Antiqua"/>
              </a:rPr>
              <a:t>signal processing algorithms </a:t>
            </a:r>
            <a:r>
              <a:rPr sz="1800" dirty="0">
                <a:solidFill>
                  <a:srgbClr val="585858"/>
                </a:solidFill>
                <a:latin typeface="Book Antiqua"/>
                <a:cs typeface="Book Antiqua"/>
              </a:rPr>
              <a:t>versus low</a:t>
            </a:r>
            <a:r>
              <a:rPr sz="1800" spc="-10" dirty="0">
                <a:solidFill>
                  <a:srgbClr val="585858"/>
                </a:solidFill>
                <a:latin typeface="Book Antiqua"/>
                <a:cs typeface="Book Antiqua"/>
              </a:rPr>
              <a:t> </a:t>
            </a:r>
            <a:r>
              <a:rPr sz="1800" spc="-5" dirty="0">
                <a:solidFill>
                  <a:srgbClr val="585858"/>
                </a:solidFill>
                <a:latin typeface="Book Antiqua"/>
                <a:cs typeface="Book Antiqua"/>
              </a:rPr>
              <a:t>costs</a:t>
            </a:r>
            <a:endParaRPr sz="1800" dirty="0">
              <a:latin typeface="Book Antiqua"/>
              <a:cs typeface="Book Antiqua"/>
            </a:endParaRPr>
          </a:p>
          <a:p>
            <a:pPr lvl="1">
              <a:lnSpc>
                <a:spcPct val="100000"/>
              </a:lnSpc>
              <a:spcBef>
                <a:spcPts val="40"/>
              </a:spcBef>
              <a:buClr>
                <a:srgbClr val="585858"/>
              </a:buClr>
              <a:buFont typeface="Wingdings"/>
              <a:buChar char=""/>
            </a:pPr>
            <a:endParaRPr sz="1800" dirty="0">
              <a:latin typeface="Times New Roman"/>
              <a:cs typeface="Times New Roman"/>
            </a:endParaRPr>
          </a:p>
          <a:p>
            <a:pPr marL="299085" indent="-286385">
              <a:lnSpc>
                <a:spcPct val="100000"/>
              </a:lnSpc>
              <a:spcBef>
                <a:spcPts val="5"/>
              </a:spcBef>
              <a:buFont typeface="Wingdings"/>
              <a:buChar char=""/>
              <a:tabLst>
                <a:tab pos="299720" algn="l"/>
              </a:tabLst>
            </a:pPr>
            <a:r>
              <a:rPr sz="1800" b="1" dirty="0">
                <a:solidFill>
                  <a:srgbClr val="585858"/>
                </a:solidFill>
                <a:latin typeface="Book Antiqua"/>
                <a:cs typeface="Book Antiqua"/>
              </a:rPr>
              <a:t>Why deep</a:t>
            </a:r>
            <a:r>
              <a:rPr sz="1800" b="1" spc="-15" dirty="0">
                <a:solidFill>
                  <a:srgbClr val="585858"/>
                </a:solidFill>
                <a:latin typeface="Book Antiqua"/>
                <a:cs typeface="Book Antiqua"/>
              </a:rPr>
              <a:t> </a:t>
            </a:r>
            <a:r>
              <a:rPr sz="1800" b="1" spc="-5" dirty="0">
                <a:solidFill>
                  <a:srgbClr val="585858"/>
                </a:solidFill>
                <a:latin typeface="Book Antiqua"/>
                <a:cs typeface="Book Antiqua"/>
              </a:rPr>
              <a:t>learning?</a:t>
            </a:r>
            <a:endParaRPr sz="1800" dirty="0">
              <a:latin typeface="Book Antiqua"/>
              <a:cs typeface="Book Antiqua"/>
            </a:endParaRPr>
          </a:p>
          <a:p>
            <a:pPr marL="469900" lvl="1" indent="-342900">
              <a:lnSpc>
                <a:spcPct val="100000"/>
              </a:lnSpc>
              <a:spcBef>
                <a:spcPts val="1485"/>
              </a:spcBef>
              <a:buFont typeface="Wingdings"/>
              <a:buChar char=""/>
              <a:tabLst>
                <a:tab pos="469265" algn="l"/>
                <a:tab pos="469900" algn="l"/>
              </a:tabLst>
            </a:pPr>
            <a:r>
              <a:rPr sz="1800" dirty="0">
                <a:solidFill>
                  <a:srgbClr val="585858"/>
                </a:solidFill>
                <a:latin typeface="Book Antiqua"/>
                <a:cs typeface="Book Antiqua"/>
              </a:rPr>
              <a:t>Data-driven </a:t>
            </a:r>
            <a:r>
              <a:rPr sz="1800" spc="-5" dirty="0">
                <a:solidFill>
                  <a:srgbClr val="585858"/>
                </a:solidFill>
                <a:latin typeface="Book Antiqua"/>
                <a:cs typeface="Book Antiqua"/>
              </a:rPr>
              <a:t>method, no need </a:t>
            </a:r>
            <a:r>
              <a:rPr sz="1800" dirty="0">
                <a:solidFill>
                  <a:srgbClr val="585858"/>
                </a:solidFill>
                <a:latin typeface="Book Antiqua"/>
                <a:cs typeface="Book Antiqua"/>
              </a:rPr>
              <a:t>for </a:t>
            </a:r>
            <a:r>
              <a:rPr sz="1800" spc="-5" dirty="0">
                <a:solidFill>
                  <a:srgbClr val="585858"/>
                </a:solidFill>
                <a:latin typeface="Book Antiqua"/>
                <a:cs typeface="Book Antiqua"/>
              </a:rPr>
              <a:t>channel</a:t>
            </a:r>
            <a:r>
              <a:rPr sz="1800" spc="10" dirty="0">
                <a:solidFill>
                  <a:srgbClr val="585858"/>
                </a:solidFill>
                <a:latin typeface="Book Antiqua"/>
                <a:cs typeface="Book Antiqua"/>
              </a:rPr>
              <a:t> </a:t>
            </a:r>
            <a:r>
              <a:rPr sz="1800" spc="-5" dirty="0">
                <a:solidFill>
                  <a:srgbClr val="585858"/>
                </a:solidFill>
                <a:latin typeface="Book Antiqua"/>
                <a:cs typeface="Book Antiqua"/>
              </a:rPr>
              <a:t>models</a:t>
            </a:r>
            <a:endParaRPr sz="1800" dirty="0">
              <a:latin typeface="Book Antiqua"/>
              <a:cs typeface="Book Antiqua"/>
            </a:endParaRPr>
          </a:p>
          <a:p>
            <a:pPr marL="469900" lvl="1" indent="-342900">
              <a:lnSpc>
                <a:spcPct val="100000"/>
              </a:lnSpc>
              <a:spcBef>
                <a:spcPts val="1080"/>
              </a:spcBef>
              <a:buFont typeface="Wingdings"/>
              <a:buChar char=""/>
              <a:tabLst>
                <a:tab pos="469265" algn="l"/>
                <a:tab pos="469900" algn="l"/>
              </a:tabLst>
            </a:pPr>
            <a:r>
              <a:rPr sz="1800" dirty="0">
                <a:solidFill>
                  <a:srgbClr val="585858"/>
                </a:solidFill>
                <a:latin typeface="Book Antiqua"/>
                <a:cs typeface="Book Antiqua"/>
              </a:rPr>
              <a:t>End-to-end loss </a:t>
            </a:r>
            <a:r>
              <a:rPr sz="1800" spc="-5" dirty="0">
                <a:solidFill>
                  <a:srgbClr val="585858"/>
                </a:solidFill>
                <a:latin typeface="Book Antiqua"/>
                <a:cs typeface="Book Antiqua"/>
              </a:rPr>
              <a:t>optimization </a:t>
            </a:r>
            <a:r>
              <a:rPr sz="1800" dirty="0">
                <a:solidFill>
                  <a:srgbClr val="585858"/>
                </a:solidFill>
                <a:latin typeface="Book Antiqua"/>
                <a:cs typeface="Book Antiqua"/>
              </a:rPr>
              <a:t>for </a:t>
            </a:r>
            <a:r>
              <a:rPr sz="1800" spc="-5" dirty="0">
                <a:solidFill>
                  <a:srgbClr val="585858"/>
                </a:solidFill>
                <a:latin typeface="Book Antiqua"/>
                <a:cs typeface="Book Antiqua"/>
              </a:rPr>
              <a:t>global</a:t>
            </a:r>
            <a:r>
              <a:rPr sz="1800" spc="5" dirty="0">
                <a:solidFill>
                  <a:srgbClr val="585858"/>
                </a:solidFill>
                <a:latin typeface="Book Antiqua"/>
                <a:cs typeface="Book Antiqua"/>
              </a:rPr>
              <a:t> </a:t>
            </a:r>
            <a:r>
              <a:rPr sz="1800" spc="-5" dirty="0">
                <a:solidFill>
                  <a:srgbClr val="585858"/>
                </a:solidFill>
                <a:latin typeface="Book Antiqua"/>
                <a:cs typeface="Book Antiqua"/>
              </a:rPr>
              <a:t>optimality</a:t>
            </a:r>
            <a:endParaRPr sz="1800" dirty="0">
              <a:latin typeface="Book Antiqua"/>
              <a:cs typeface="Book Antiqua"/>
            </a:endParaRPr>
          </a:p>
          <a:p>
            <a:pPr marL="469900" marR="5080" lvl="1" indent="-342900">
              <a:lnSpc>
                <a:spcPct val="150000"/>
              </a:lnSpc>
              <a:spcBef>
                <a:spcPts val="5"/>
              </a:spcBef>
              <a:buFont typeface="Wingdings"/>
              <a:buChar char=""/>
              <a:tabLst>
                <a:tab pos="469265" algn="l"/>
                <a:tab pos="469900" algn="l"/>
              </a:tabLst>
            </a:pPr>
            <a:r>
              <a:rPr sz="1800" spc="-5" dirty="0">
                <a:solidFill>
                  <a:srgbClr val="585858"/>
                </a:solidFill>
                <a:latin typeface="Book Antiqua"/>
                <a:cs typeface="Book Antiqua"/>
              </a:rPr>
              <a:t>Concurrent architectures, </a:t>
            </a:r>
            <a:r>
              <a:rPr sz="1800" dirty="0">
                <a:solidFill>
                  <a:srgbClr val="585858"/>
                </a:solidFill>
                <a:latin typeface="Book Antiqua"/>
                <a:cs typeface="Book Antiqua"/>
              </a:rPr>
              <a:t>suitable </a:t>
            </a:r>
            <a:r>
              <a:rPr sz="1800" spc="-5" dirty="0">
                <a:solidFill>
                  <a:srgbClr val="585858"/>
                </a:solidFill>
                <a:latin typeface="Book Antiqua"/>
                <a:cs typeface="Book Antiqua"/>
              </a:rPr>
              <a:t>in </a:t>
            </a:r>
            <a:r>
              <a:rPr sz="1800" dirty="0">
                <a:solidFill>
                  <a:srgbClr val="585858"/>
                </a:solidFill>
                <a:latin typeface="Book Antiqua"/>
                <a:cs typeface="Book Antiqua"/>
              </a:rPr>
              <a:t>fast-developing </a:t>
            </a:r>
            <a:r>
              <a:rPr sz="1800" spc="-5" dirty="0">
                <a:solidFill>
                  <a:srgbClr val="585858"/>
                </a:solidFill>
                <a:latin typeface="Book Antiqua"/>
                <a:cs typeface="Book Antiqua"/>
              </a:rPr>
              <a:t>parallelized processing  architectures</a:t>
            </a:r>
            <a:endParaRPr sz="1800" dirty="0">
              <a:latin typeface="Book Antiqua"/>
              <a:cs typeface="Book Antiqua"/>
            </a:endParaRPr>
          </a:p>
        </p:txBody>
      </p:sp>
      <p:sp>
        <p:nvSpPr>
          <p:cNvPr id="3" name="object 3"/>
          <p:cNvSpPr txBox="1">
            <a:spLocks noGrp="1"/>
          </p:cNvSpPr>
          <p:nvPr>
            <p:ph type="title"/>
          </p:nvPr>
        </p:nvSpPr>
        <p:spPr>
          <a:xfrm>
            <a:off x="390550" y="649046"/>
            <a:ext cx="1844675" cy="452120"/>
          </a:xfrm>
          <a:prstGeom prst="rect">
            <a:avLst/>
          </a:prstGeom>
        </p:spPr>
        <p:txBody>
          <a:bodyPr vert="horz" wrap="square" lIns="0" tIns="12065" rIns="0" bIns="0" rtlCol="0">
            <a:spAutoFit/>
          </a:bodyPr>
          <a:lstStyle/>
          <a:p>
            <a:pPr marL="12700">
              <a:lnSpc>
                <a:spcPct val="100000"/>
              </a:lnSpc>
              <a:spcBef>
                <a:spcPts val="95"/>
              </a:spcBef>
            </a:pPr>
            <a:r>
              <a:rPr spc="-5" dirty="0"/>
              <a:t>Mot</a:t>
            </a:r>
            <a:r>
              <a:rPr dirty="0"/>
              <a:t>i</a:t>
            </a:r>
            <a:r>
              <a:rPr spc="-10" dirty="0"/>
              <a:t>v</a:t>
            </a:r>
            <a:r>
              <a:rPr dirty="0"/>
              <a:t>a</a:t>
            </a:r>
            <a:r>
              <a:rPr spc="-5" dirty="0"/>
              <a:t>ti</a:t>
            </a:r>
            <a:r>
              <a:rPr dirty="0"/>
              <a:t>o</a:t>
            </a:r>
            <a:r>
              <a:rPr spc="-5" dirty="0"/>
              <a:t>n</a:t>
            </a:r>
          </a:p>
        </p:txBody>
      </p:sp>
      <p:sp>
        <p:nvSpPr>
          <p:cNvPr id="5" name="object 5"/>
          <p:cNvSpPr txBox="1"/>
          <p:nvPr/>
        </p:nvSpPr>
        <p:spPr>
          <a:xfrm>
            <a:off x="576173" y="5538927"/>
            <a:ext cx="7576184" cy="391795"/>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00FF"/>
                </a:solidFill>
                <a:latin typeface="Arial"/>
                <a:cs typeface="Arial"/>
              </a:rPr>
              <a:t>Z.-J.</a:t>
            </a:r>
            <a:r>
              <a:rPr sz="1200" b="1" spc="45" dirty="0">
                <a:solidFill>
                  <a:srgbClr val="0000FF"/>
                </a:solidFill>
                <a:latin typeface="Arial"/>
                <a:cs typeface="Arial"/>
              </a:rPr>
              <a:t> </a:t>
            </a:r>
            <a:r>
              <a:rPr sz="1200" b="1" dirty="0">
                <a:solidFill>
                  <a:srgbClr val="0000FF"/>
                </a:solidFill>
                <a:latin typeface="Arial"/>
                <a:cs typeface="Arial"/>
              </a:rPr>
              <a:t>Qin,</a:t>
            </a:r>
            <a:r>
              <a:rPr sz="1200" b="1" spc="45" dirty="0">
                <a:solidFill>
                  <a:srgbClr val="0000FF"/>
                </a:solidFill>
                <a:latin typeface="Arial"/>
                <a:cs typeface="Arial"/>
              </a:rPr>
              <a:t> </a:t>
            </a:r>
            <a:r>
              <a:rPr sz="1200" b="1" spc="-5" dirty="0">
                <a:solidFill>
                  <a:srgbClr val="0000FF"/>
                </a:solidFill>
                <a:latin typeface="Arial"/>
                <a:cs typeface="Arial"/>
              </a:rPr>
              <a:t>H.</a:t>
            </a:r>
            <a:r>
              <a:rPr sz="1200" b="1" spc="45" dirty="0">
                <a:solidFill>
                  <a:srgbClr val="0000FF"/>
                </a:solidFill>
                <a:latin typeface="Arial"/>
                <a:cs typeface="Arial"/>
              </a:rPr>
              <a:t> </a:t>
            </a:r>
            <a:r>
              <a:rPr sz="1200" b="1" spc="-5" dirty="0">
                <a:solidFill>
                  <a:srgbClr val="0000FF"/>
                </a:solidFill>
                <a:latin typeface="Arial"/>
                <a:cs typeface="Arial"/>
              </a:rPr>
              <a:t>Ye,</a:t>
            </a:r>
            <a:r>
              <a:rPr sz="1200" b="1" spc="50" dirty="0">
                <a:solidFill>
                  <a:srgbClr val="0000FF"/>
                </a:solidFill>
                <a:latin typeface="Arial"/>
                <a:cs typeface="Arial"/>
              </a:rPr>
              <a:t> </a:t>
            </a:r>
            <a:r>
              <a:rPr sz="1200" b="1" dirty="0">
                <a:solidFill>
                  <a:srgbClr val="0000FF"/>
                </a:solidFill>
                <a:latin typeface="Arial"/>
                <a:cs typeface="Arial"/>
              </a:rPr>
              <a:t>G.</a:t>
            </a:r>
            <a:r>
              <a:rPr sz="1200" b="1" spc="45" dirty="0">
                <a:solidFill>
                  <a:srgbClr val="0000FF"/>
                </a:solidFill>
                <a:latin typeface="Arial"/>
                <a:cs typeface="Arial"/>
              </a:rPr>
              <a:t> </a:t>
            </a:r>
            <a:r>
              <a:rPr sz="1200" b="1" spc="-5" dirty="0">
                <a:solidFill>
                  <a:srgbClr val="0000FF"/>
                </a:solidFill>
                <a:latin typeface="Arial"/>
                <a:cs typeface="Arial"/>
              </a:rPr>
              <a:t>Y.</a:t>
            </a:r>
            <a:r>
              <a:rPr sz="1200" b="1" spc="55" dirty="0">
                <a:solidFill>
                  <a:srgbClr val="0000FF"/>
                </a:solidFill>
                <a:latin typeface="Arial"/>
                <a:cs typeface="Arial"/>
              </a:rPr>
              <a:t> </a:t>
            </a:r>
            <a:r>
              <a:rPr sz="1200" b="1" dirty="0">
                <a:solidFill>
                  <a:srgbClr val="0000FF"/>
                </a:solidFill>
                <a:latin typeface="Arial"/>
                <a:cs typeface="Arial"/>
              </a:rPr>
              <a:t>Li,</a:t>
            </a:r>
            <a:r>
              <a:rPr sz="1200" b="1" spc="45" dirty="0">
                <a:solidFill>
                  <a:srgbClr val="0000FF"/>
                </a:solidFill>
                <a:latin typeface="Arial"/>
                <a:cs typeface="Arial"/>
              </a:rPr>
              <a:t> </a:t>
            </a:r>
            <a:r>
              <a:rPr sz="1200" b="1" dirty="0">
                <a:solidFill>
                  <a:srgbClr val="0000FF"/>
                </a:solidFill>
                <a:latin typeface="Arial"/>
                <a:cs typeface="Arial"/>
              </a:rPr>
              <a:t>and</a:t>
            </a:r>
            <a:r>
              <a:rPr sz="1200" b="1" spc="45" dirty="0">
                <a:solidFill>
                  <a:srgbClr val="0000FF"/>
                </a:solidFill>
                <a:latin typeface="Arial"/>
                <a:cs typeface="Arial"/>
              </a:rPr>
              <a:t> </a:t>
            </a:r>
            <a:r>
              <a:rPr sz="1200" b="1" spc="-5" dirty="0">
                <a:solidFill>
                  <a:srgbClr val="0000FF"/>
                </a:solidFill>
                <a:latin typeface="Arial"/>
                <a:cs typeface="Arial"/>
              </a:rPr>
              <a:t>B.-H.</a:t>
            </a:r>
            <a:r>
              <a:rPr sz="1200" b="1" spc="45" dirty="0">
                <a:solidFill>
                  <a:srgbClr val="0000FF"/>
                </a:solidFill>
                <a:latin typeface="Arial"/>
                <a:cs typeface="Arial"/>
              </a:rPr>
              <a:t> </a:t>
            </a:r>
            <a:r>
              <a:rPr sz="1200" b="1" dirty="0">
                <a:solidFill>
                  <a:srgbClr val="0000FF"/>
                </a:solidFill>
                <a:latin typeface="Arial"/>
                <a:cs typeface="Arial"/>
              </a:rPr>
              <a:t>Juang,</a:t>
            </a:r>
            <a:r>
              <a:rPr sz="1200" b="1" spc="45" dirty="0">
                <a:solidFill>
                  <a:srgbClr val="0000FF"/>
                </a:solidFill>
                <a:latin typeface="Arial"/>
                <a:cs typeface="Arial"/>
              </a:rPr>
              <a:t> </a:t>
            </a:r>
            <a:r>
              <a:rPr sz="1200" b="1" spc="-5" dirty="0">
                <a:solidFill>
                  <a:srgbClr val="0000FF"/>
                </a:solidFill>
                <a:latin typeface="Arial"/>
                <a:cs typeface="Arial"/>
              </a:rPr>
              <a:t>“Deep</a:t>
            </a:r>
            <a:r>
              <a:rPr sz="1200" b="1" spc="50" dirty="0">
                <a:solidFill>
                  <a:srgbClr val="0000FF"/>
                </a:solidFill>
                <a:latin typeface="Arial"/>
                <a:cs typeface="Arial"/>
              </a:rPr>
              <a:t> </a:t>
            </a:r>
            <a:r>
              <a:rPr sz="1200" b="1" dirty="0">
                <a:solidFill>
                  <a:srgbClr val="0000FF"/>
                </a:solidFill>
                <a:latin typeface="Arial"/>
                <a:cs typeface="Arial"/>
              </a:rPr>
              <a:t>learning</a:t>
            </a:r>
            <a:r>
              <a:rPr sz="1200" b="1" spc="35" dirty="0">
                <a:solidFill>
                  <a:srgbClr val="0000FF"/>
                </a:solidFill>
                <a:latin typeface="Arial"/>
                <a:cs typeface="Arial"/>
              </a:rPr>
              <a:t> </a:t>
            </a:r>
            <a:r>
              <a:rPr sz="1200" b="1" dirty="0">
                <a:solidFill>
                  <a:srgbClr val="0000FF"/>
                </a:solidFill>
                <a:latin typeface="Arial"/>
                <a:cs typeface="Arial"/>
              </a:rPr>
              <a:t>in</a:t>
            </a:r>
            <a:r>
              <a:rPr sz="1200" b="1" spc="40" dirty="0">
                <a:solidFill>
                  <a:srgbClr val="0000FF"/>
                </a:solidFill>
                <a:latin typeface="Arial"/>
                <a:cs typeface="Arial"/>
              </a:rPr>
              <a:t> </a:t>
            </a:r>
            <a:r>
              <a:rPr sz="1200" b="1" spc="-5" dirty="0">
                <a:solidFill>
                  <a:srgbClr val="0000FF"/>
                </a:solidFill>
                <a:latin typeface="Arial"/>
                <a:cs typeface="Arial"/>
              </a:rPr>
              <a:t>physical</a:t>
            </a:r>
            <a:r>
              <a:rPr sz="1200" b="1" spc="50" dirty="0">
                <a:solidFill>
                  <a:srgbClr val="0000FF"/>
                </a:solidFill>
                <a:latin typeface="Arial"/>
                <a:cs typeface="Arial"/>
              </a:rPr>
              <a:t> </a:t>
            </a:r>
            <a:r>
              <a:rPr sz="1200" b="1" spc="-10" dirty="0">
                <a:solidFill>
                  <a:srgbClr val="0000FF"/>
                </a:solidFill>
                <a:latin typeface="Arial"/>
                <a:cs typeface="Arial"/>
              </a:rPr>
              <a:t>layer</a:t>
            </a:r>
            <a:r>
              <a:rPr sz="1200" b="1" spc="50" dirty="0">
                <a:solidFill>
                  <a:srgbClr val="0000FF"/>
                </a:solidFill>
                <a:latin typeface="Arial"/>
                <a:cs typeface="Arial"/>
              </a:rPr>
              <a:t> </a:t>
            </a:r>
            <a:r>
              <a:rPr sz="1200" b="1" spc="-5" dirty="0">
                <a:solidFill>
                  <a:srgbClr val="0000FF"/>
                </a:solidFill>
                <a:latin typeface="Arial"/>
                <a:cs typeface="Arial"/>
              </a:rPr>
              <a:t>communications,”</a:t>
            </a:r>
            <a:r>
              <a:rPr sz="1200" b="1" spc="45" dirty="0">
                <a:solidFill>
                  <a:srgbClr val="0000FF"/>
                </a:solidFill>
                <a:latin typeface="Arial"/>
                <a:cs typeface="Arial"/>
              </a:rPr>
              <a:t> </a:t>
            </a:r>
            <a:r>
              <a:rPr sz="1200" b="1" spc="-5" dirty="0">
                <a:solidFill>
                  <a:srgbClr val="0000FF"/>
                </a:solidFill>
                <a:latin typeface="Arial"/>
                <a:cs typeface="Arial"/>
              </a:rPr>
              <a:t>submitted</a:t>
            </a:r>
            <a:endParaRPr sz="1200" dirty="0">
              <a:latin typeface="Arial"/>
              <a:cs typeface="Arial"/>
            </a:endParaRPr>
          </a:p>
          <a:p>
            <a:pPr marL="12700">
              <a:lnSpc>
                <a:spcPct val="100000"/>
              </a:lnSpc>
              <a:spcBef>
                <a:spcPts val="5"/>
              </a:spcBef>
            </a:pPr>
            <a:r>
              <a:rPr sz="1200" b="1" spc="-5" dirty="0">
                <a:solidFill>
                  <a:srgbClr val="0000FF"/>
                </a:solidFill>
                <a:latin typeface="Arial"/>
                <a:cs typeface="Arial"/>
              </a:rPr>
              <a:t>to </a:t>
            </a:r>
            <a:r>
              <a:rPr sz="1200" b="1" i="1" dirty="0">
                <a:solidFill>
                  <a:srgbClr val="0000FF"/>
                </a:solidFill>
                <a:latin typeface="Arial"/>
                <a:cs typeface="Arial"/>
              </a:rPr>
              <a:t>IEEE </a:t>
            </a:r>
            <a:r>
              <a:rPr sz="1200" b="1" i="1" spc="-5" dirty="0">
                <a:solidFill>
                  <a:srgbClr val="0000FF"/>
                </a:solidFill>
                <a:latin typeface="Arial"/>
                <a:cs typeface="Arial"/>
              </a:rPr>
              <a:t>Commun. Mag.</a:t>
            </a:r>
            <a:r>
              <a:rPr sz="1200" b="1" spc="-5" dirty="0">
                <a:solidFill>
                  <a:srgbClr val="0000FF"/>
                </a:solidFill>
                <a:latin typeface="Arial"/>
                <a:cs typeface="Arial"/>
              </a:rPr>
              <a:t>, </a:t>
            </a:r>
            <a:r>
              <a:rPr sz="1200" b="1" dirty="0">
                <a:solidFill>
                  <a:srgbClr val="0000FF"/>
                </a:solidFill>
                <a:latin typeface="Arial"/>
                <a:cs typeface="Arial"/>
              </a:rPr>
              <a:t>July</a:t>
            </a:r>
            <a:r>
              <a:rPr sz="1200" b="1" spc="30" dirty="0">
                <a:solidFill>
                  <a:srgbClr val="0000FF"/>
                </a:solidFill>
                <a:latin typeface="Arial"/>
                <a:cs typeface="Arial"/>
              </a:rPr>
              <a:t> </a:t>
            </a:r>
            <a:r>
              <a:rPr sz="1200" b="1" spc="-5" dirty="0">
                <a:solidFill>
                  <a:srgbClr val="0000FF"/>
                </a:solidFill>
                <a:latin typeface="Arial"/>
                <a:cs typeface="Arial"/>
              </a:rPr>
              <a:t>2018.</a:t>
            </a:r>
            <a:endParaRPr sz="1200" dirty="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7320" y="4055664"/>
            <a:ext cx="7376366" cy="101291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90550" y="649046"/>
            <a:ext cx="5071110" cy="452120"/>
          </a:xfrm>
          <a:prstGeom prst="rect">
            <a:avLst/>
          </a:prstGeom>
        </p:spPr>
        <p:txBody>
          <a:bodyPr vert="horz" wrap="square" lIns="0" tIns="12065" rIns="0" bIns="0" rtlCol="0">
            <a:spAutoFit/>
          </a:bodyPr>
          <a:lstStyle/>
          <a:p>
            <a:pPr marL="12700">
              <a:lnSpc>
                <a:spcPct val="100000"/>
              </a:lnSpc>
              <a:spcBef>
                <a:spcPts val="95"/>
              </a:spcBef>
            </a:pPr>
            <a:r>
              <a:rPr spc="-5" dirty="0"/>
              <a:t>Block Structure or</a:t>
            </a:r>
            <a:r>
              <a:rPr spc="30" dirty="0"/>
              <a:t> </a:t>
            </a:r>
            <a:r>
              <a:rPr spc="-10" dirty="0"/>
              <a:t>End-to-End?</a:t>
            </a:r>
          </a:p>
        </p:txBody>
      </p:sp>
      <p:sp>
        <p:nvSpPr>
          <p:cNvPr id="5" name="object 5"/>
          <p:cNvSpPr/>
          <p:nvPr/>
        </p:nvSpPr>
        <p:spPr>
          <a:xfrm>
            <a:off x="1431797" y="2558033"/>
            <a:ext cx="982980" cy="762000"/>
          </a:xfrm>
          <a:custGeom>
            <a:avLst/>
            <a:gdLst/>
            <a:ahLst/>
            <a:cxnLst/>
            <a:rect l="l" t="t" r="r" b="b"/>
            <a:pathLst>
              <a:path w="982980" h="762000">
                <a:moveTo>
                  <a:pt x="0" y="127000"/>
                </a:moveTo>
                <a:lnTo>
                  <a:pt x="9985" y="77581"/>
                </a:lnTo>
                <a:lnTo>
                  <a:pt x="37210" y="37211"/>
                </a:lnTo>
                <a:lnTo>
                  <a:pt x="77581" y="9985"/>
                </a:lnTo>
                <a:lnTo>
                  <a:pt x="127000" y="0"/>
                </a:lnTo>
                <a:lnTo>
                  <a:pt x="855979" y="0"/>
                </a:lnTo>
                <a:lnTo>
                  <a:pt x="905398" y="9985"/>
                </a:lnTo>
                <a:lnTo>
                  <a:pt x="945769" y="37211"/>
                </a:lnTo>
                <a:lnTo>
                  <a:pt x="972994" y="77581"/>
                </a:lnTo>
                <a:lnTo>
                  <a:pt x="982979" y="127000"/>
                </a:lnTo>
                <a:lnTo>
                  <a:pt x="982979" y="635000"/>
                </a:lnTo>
                <a:lnTo>
                  <a:pt x="972994" y="684418"/>
                </a:lnTo>
                <a:lnTo>
                  <a:pt x="945768" y="724788"/>
                </a:lnTo>
                <a:lnTo>
                  <a:pt x="905398" y="752014"/>
                </a:lnTo>
                <a:lnTo>
                  <a:pt x="855979" y="762000"/>
                </a:lnTo>
                <a:lnTo>
                  <a:pt x="127000" y="762000"/>
                </a:lnTo>
                <a:lnTo>
                  <a:pt x="77581" y="752014"/>
                </a:lnTo>
                <a:lnTo>
                  <a:pt x="37211" y="724788"/>
                </a:lnTo>
                <a:lnTo>
                  <a:pt x="9985" y="684418"/>
                </a:lnTo>
                <a:lnTo>
                  <a:pt x="0" y="635000"/>
                </a:lnTo>
                <a:lnTo>
                  <a:pt x="0" y="127000"/>
                </a:lnTo>
                <a:close/>
              </a:path>
            </a:pathLst>
          </a:custGeom>
          <a:ln w="25908">
            <a:solidFill>
              <a:srgbClr val="506F9F"/>
            </a:solidFill>
          </a:ln>
        </p:spPr>
        <p:txBody>
          <a:bodyPr wrap="square" lIns="0" tIns="0" rIns="0" bIns="0" rtlCol="0"/>
          <a:lstStyle/>
          <a:p>
            <a:endParaRPr/>
          </a:p>
        </p:txBody>
      </p:sp>
      <p:sp>
        <p:nvSpPr>
          <p:cNvPr id="6" name="object 6"/>
          <p:cNvSpPr txBox="1"/>
          <p:nvPr/>
        </p:nvSpPr>
        <p:spPr>
          <a:xfrm>
            <a:off x="1559813" y="2835655"/>
            <a:ext cx="727075" cy="186690"/>
          </a:xfrm>
          <a:prstGeom prst="rect">
            <a:avLst/>
          </a:prstGeom>
        </p:spPr>
        <p:txBody>
          <a:bodyPr vert="horz" wrap="square" lIns="0" tIns="13335" rIns="0" bIns="0" rtlCol="0">
            <a:spAutoFit/>
          </a:bodyPr>
          <a:lstStyle/>
          <a:p>
            <a:pPr marL="12700">
              <a:lnSpc>
                <a:spcPct val="100000"/>
              </a:lnSpc>
              <a:spcBef>
                <a:spcPts val="105"/>
              </a:spcBef>
            </a:pPr>
            <a:r>
              <a:rPr sz="1050" spc="5" dirty="0">
                <a:latin typeface="Book Antiqua"/>
                <a:cs typeface="Book Antiqua"/>
              </a:rPr>
              <a:t>M</a:t>
            </a:r>
            <a:r>
              <a:rPr sz="1050" spc="-5" dirty="0">
                <a:latin typeface="Book Antiqua"/>
                <a:cs typeface="Book Antiqua"/>
              </a:rPr>
              <a:t>o</a:t>
            </a:r>
            <a:r>
              <a:rPr sz="1050" dirty="0">
                <a:latin typeface="Book Antiqua"/>
                <a:cs typeface="Book Antiqua"/>
              </a:rPr>
              <a:t>du</a:t>
            </a:r>
            <a:r>
              <a:rPr sz="1050" spc="5" dirty="0">
                <a:latin typeface="Book Antiqua"/>
                <a:cs typeface="Book Antiqua"/>
              </a:rPr>
              <a:t>l</a:t>
            </a:r>
            <a:r>
              <a:rPr sz="1050" dirty="0">
                <a:latin typeface="Book Antiqua"/>
                <a:cs typeface="Book Antiqua"/>
              </a:rPr>
              <a:t>a</a:t>
            </a:r>
            <a:r>
              <a:rPr sz="1050" spc="-10" dirty="0">
                <a:latin typeface="Book Antiqua"/>
                <a:cs typeface="Book Antiqua"/>
              </a:rPr>
              <a:t>ti</a:t>
            </a:r>
            <a:r>
              <a:rPr sz="1050" dirty="0">
                <a:latin typeface="Book Antiqua"/>
                <a:cs typeface="Book Antiqua"/>
              </a:rPr>
              <a:t>on</a:t>
            </a:r>
            <a:endParaRPr sz="1050">
              <a:latin typeface="Book Antiqua"/>
              <a:cs typeface="Book Antiqua"/>
            </a:endParaRPr>
          </a:p>
        </p:txBody>
      </p:sp>
      <p:sp>
        <p:nvSpPr>
          <p:cNvPr id="7" name="object 7"/>
          <p:cNvSpPr/>
          <p:nvPr/>
        </p:nvSpPr>
        <p:spPr>
          <a:xfrm>
            <a:off x="229361" y="2545842"/>
            <a:ext cx="1030605" cy="751840"/>
          </a:xfrm>
          <a:custGeom>
            <a:avLst/>
            <a:gdLst/>
            <a:ahLst/>
            <a:cxnLst/>
            <a:rect l="l" t="t" r="r" b="b"/>
            <a:pathLst>
              <a:path w="1030605" h="751839">
                <a:moveTo>
                  <a:pt x="0" y="125222"/>
                </a:moveTo>
                <a:lnTo>
                  <a:pt x="9841" y="76455"/>
                </a:lnTo>
                <a:lnTo>
                  <a:pt x="36679" y="36655"/>
                </a:lnTo>
                <a:lnTo>
                  <a:pt x="76482" y="9832"/>
                </a:lnTo>
                <a:lnTo>
                  <a:pt x="125222" y="0"/>
                </a:lnTo>
                <a:lnTo>
                  <a:pt x="905001" y="0"/>
                </a:lnTo>
                <a:lnTo>
                  <a:pt x="953741" y="9832"/>
                </a:lnTo>
                <a:lnTo>
                  <a:pt x="993544" y="36655"/>
                </a:lnTo>
                <a:lnTo>
                  <a:pt x="1020382" y="76455"/>
                </a:lnTo>
                <a:lnTo>
                  <a:pt x="1030224" y="125222"/>
                </a:lnTo>
                <a:lnTo>
                  <a:pt x="1030224" y="626110"/>
                </a:lnTo>
                <a:lnTo>
                  <a:pt x="1020382" y="674876"/>
                </a:lnTo>
                <a:lnTo>
                  <a:pt x="993544" y="714676"/>
                </a:lnTo>
                <a:lnTo>
                  <a:pt x="953741" y="741499"/>
                </a:lnTo>
                <a:lnTo>
                  <a:pt x="905001" y="751332"/>
                </a:lnTo>
                <a:lnTo>
                  <a:pt x="125222" y="751332"/>
                </a:lnTo>
                <a:lnTo>
                  <a:pt x="76482" y="741499"/>
                </a:lnTo>
                <a:lnTo>
                  <a:pt x="36679" y="714676"/>
                </a:lnTo>
                <a:lnTo>
                  <a:pt x="9841" y="674876"/>
                </a:lnTo>
                <a:lnTo>
                  <a:pt x="0" y="626110"/>
                </a:lnTo>
                <a:lnTo>
                  <a:pt x="0" y="125222"/>
                </a:lnTo>
                <a:close/>
              </a:path>
            </a:pathLst>
          </a:custGeom>
          <a:ln w="25907">
            <a:solidFill>
              <a:srgbClr val="506F9F"/>
            </a:solidFill>
          </a:ln>
        </p:spPr>
        <p:txBody>
          <a:bodyPr wrap="square" lIns="0" tIns="0" rIns="0" bIns="0" rtlCol="0"/>
          <a:lstStyle/>
          <a:p>
            <a:endParaRPr/>
          </a:p>
        </p:txBody>
      </p:sp>
      <p:sp>
        <p:nvSpPr>
          <p:cNvPr id="8" name="object 8"/>
          <p:cNvSpPr txBox="1"/>
          <p:nvPr/>
        </p:nvSpPr>
        <p:spPr>
          <a:xfrm>
            <a:off x="414934" y="2657602"/>
            <a:ext cx="657225" cy="506730"/>
          </a:xfrm>
          <a:prstGeom prst="rect">
            <a:avLst/>
          </a:prstGeom>
        </p:spPr>
        <p:txBody>
          <a:bodyPr vert="horz" wrap="square" lIns="0" tIns="13335" rIns="0" bIns="0" rtlCol="0">
            <a:spAutoFit/>
          </a:bodyPr>
          <a:lstStyle/>
          <a:p>
            <a:pPr marL="12700" marR="5080" algn="ctr">
              <a:lnSpc>
                <a:spcPct val="100000"/>
              </a:lnSpc>
              <a:spcBef>
                <a:spcPts val="105"/>
              </a:spcBef>
            </a:pPr>
            <a:r>
              <a:rPr sz="1050" dirty="0">
                <a:latin typeface="Book Antiqua"/>
                <a:cs typeface="Book Antiqua"/>
              </a:rPr>
              <a:t>Error-  </a:t>
            </a:r>
            <a:r>
              <a:rPr sz="1050" spc="-5" dirty="0">
                <a:latin typeface="Book Antiqua"/>
                <a:cs typeface="Book Antiqua"/>
              </a:rPr>
              <a:t>C</a:t>
            </a:r>
            <a:r>
              <a:rPr sz="1050" dirty="0">
                <a:latin typeface="Book Antiqua"/>
                <a:cs typeface="Book Antiqua"/>
              </a:rPr>
              <a:t>orrect</a:t>
            </a:r>
            <a:r>
              <a:rPr sz="1050" spc="-10" dirty="0">
                <a:latin typeface="Book Antiqua"/>
                <a:cs typeface="Book Antiqua"/>
              </a:rPr>
              <a:t>i</a:t>
            </a:r>
            <a:r>
              <a:rPr sz="1050" dirty="0">
                <a:latin typeface="Book Antiqua"/>
                <a:cs typeface="Book Antiqua"/>
              </a:rPr>
              <a:t>on  Coding</a:t>
            </a:r>
            <a:endParaRPr sz="1050">
              <a:latin typeface="Book Antiqua"/>
              <a:cs typeface="Book Antiqua"/>
            </a:endParaRPr>
          </a:p>
        </p:txBody>
      </p:sp>
      <p:sp>
        <p:nvSpPr>
          <p:cNvPr id="9" name="object 9"/>
          <p:cNvSpPr/>
          <p:nvPr/>
        </p:nvSpPr>
        <p:spPr>
          <a:xfrm>
            <a:off x="2620517" y="2551938"/>
            <a:ext cx="975360" cy="772795"/>
          </a:xfrm>
          <a:custGeom>
            <a:avLst/>
            <a:gdLst/>
            <a:ahLst/>
            <a:cxnLst/>
            <a:rect l="l" t="t" r="r" b="b"/>
            <a:pathLst>
              <a:path w="975360" h="772795">
                <a:moveTo>
                  <a:pt x="0" y="128777"/>
                </a:moveTo>
                <a:lnTo>
                  <a:pt x="10120" y="78652"/>
                </a:lnTo>
                <a:lnTo>
                  <a:pt x="37718" y="37719"/>
                </a:lnTo>
                <a:lnTo>
                  <a:pt x="78652" y="10120"/>
                </a:lnTo>
                <a:lnTo>
                  <a:pt x="128777" y="0"/>
                </a:lnTo>
                <a:lnTo>
                  <a:pt x="846582" y="0"/>
                </a:lnTo>
                <a:lnTo>
                  <a:pt x="896707" y="10120"/>
                </a:lnTo>
                <a:lnTo>
                  <a:pt x="937641" y="37719"/>
                </a:lnTo>
                <a:lnTo>
                  <a:pt x="965239" y="78652"/>
                </a:lnTo>
                <a:lnTo>
                  <a:pt x="975359" y="128777"/>
                </a:lnTo>
                <a:lnTo>
                  <a:pt x="975359" y="643889"/>
                </a:lnTo>
                <a:lnTo>
                  <a:pt x="965239" y="694015"/>
                </a:lnTo>
                <a:lnTo>
                  <a:pt x="937641" y="734949"/>
                </a:lnTo>
                <a:lnTo>
                  <a:pt x="896707" y="762547"/>
                </a:lnTo>
                <a:lnTo>
                  <a:pt x="846582" y="772667"/>
                </a:lnTo>
                <a:lnTo>
                  <a:pt x="128777" y="772667"/>
                </a:lnTo>
                <a:lnTo>
                  <a:pt x="78652" y="762547"/>
                </a:lnTo>
                <a:lnTo>
                  <a:pt x="37718" y="734949"/>
                </a:lnTo>
                <a:lnTo>
                  <a:pt x="10120" y="694015"/>
                </a:lnTo>
                <a:lnTo>
                  <a:pt x="0" y="643889"/>
                </a:lnTo>
                <a:lnTo>
                  <a:pt x="0" y="128777"/>
                </a:lnTo>
                <a:close/>
              </a:path>
            </a:pathLst>
          </a:custGeom>
          <a:ln w="25908">
            <a:solidFill>
              <a:srgbClr val="506F9F"/>
            </a:solidFill>
          </a:ln>
        </p:spPr>
        <p:txBody>
          <a:bodyPr wrap="square" lIns="0" tIns="0" rIns="0" bIns="0" rtlCol="0"/>
          <a:lstStyle/>
          <a:p>
            <a:endParaRPr/>
          </a:p>
        </p:txBody>
      </p:sp>
      <p:sp>
        <p:nvSpPr>
          <p:cNvPr id="10" name="object 10"/>
          <p:cNvSpPr txBox="1"/>
          <p:nvPr/>
        </p:nvSpPr>
        <p:spPr>
          <a:xfrm>
            <a:off x="2748152" y="2594228"/>
            <a:ext cx="718185" cy="666750"/>
          </a:xfrm>
          <a:prstGeom prst="rect">
            <a:avLst/>
          </a:prstGeom>
        </p:spPr>
        <p:txBody>
          <a:bodyPr vert="horz" wrap="square" lIns="0" tIns="13335" rIns="0" bIns="0" rtlCol="0">
            <a:spAutoFit/>
          </a:bodyPr>
          <a:lstStyle/>
          <a:p>
            <a:pPr marL="12700" marR="5080" indent="2540" algn="ctr">
              <a:lnSpc>
                <a:spcPct val="100000"/>
              </a:lnSpc>
              <a:spcBef>
                <a:spcPts val="105"/>
              </a:spcBef>
            </a:pPr>
            <a:r>
              <a:rPr sz="1050" dirty="0">
                <a:latin typeface="Book Antiqua"/>
                <a:cs typeface="Book Antiqua"/>
              </a:rPr>
              <a:t>Precoding-  cod</a:t>
            </a:r>
            <a:r>
              <a:rPr sz="1050" spc="5" dirty="0">
                <a:latin typeface="Book Antiqua"/>
                <a:cs typeface="Book Antiqua"/>
              </a:rPr>
              <a:t>i</a:t>
            </a:r>
            <a:r>
              <a:rPr sz="1050" dirty="0">
                <a:latin typeface="Book Antiqua"/>
                <a:cs typeface="Book Antiqua"/>
              </a:rPr>
              <a:t>ng</a:t>
            </a:r>
            <a:r>
              <a:rPr sz="1050" spc="-10" dirty="0">
                <a:latin typeface="Book Antiqua"/>
                <a:cs typeface="Book Antiqua"/>
              </a:rPr>
              <a:t>/</a:t>
            </a:r>
            <a:r>
              <a:rPr sz="1050" dirty="0">
                <a:latin typeface="Book Antiqua"/>
                <a:cs typeface="Book Antiqua"/>
              </a:rPr>
              <a:t>p</a:t>
            </a:r>
            <a:r>
              <a:rPr sz="1050" spc="-10" dirty="0">
                <a:latin typeface="Book Antiqua"/>
                <a:cs typeface="Book Antiqua"/>
              </a:rPr>
              <a:t>ro  </a:t>
            </a:r>
            <a:r>
              <a:rPr sz="1050" spc="-5" dirty="0">
                <a:latin typeface="Book Antiqua"/>
                <a:cs typeface="Book Antiqua"/>
              </a:rPr>
              <a:t>cessing </a:t>
            </a:r>
            <a:r>
              <a:rPr sz="1050" dirty="0">
                <a:latin typeface="Book Antiqua"/>
                <a:cs typeface="Book Antiqua"/>
              </a:rPr>
              <a:t>for  BF</a:t>
            </a:r>
            <a:endParaRPr sz="1050">
              <a:latin typeface="Book Antiqua"/>
              <a:cs typeface="Book Antiqua"/>
            </a:endParaRPr>
          </a:p>
        </p:txBody>
      </p:sp>
      <p:sp>
        <p:nvSpPr>
          <p:cNvPr id="11" name="object 11"/>
          <p:cNvSpPr/>
          <p:nvPr/>
        </p:nvSpPr>
        <p:spPr>
          <a:xfrm>
            <a:off x="3879341" y="2558033"/>
            <a:ext cx="957580" cy="762000"/>
          </a:xfrm>
          <a:custGeom>
            <a:avLst/>
            <a:gdLst/>
            <a:ahLst/>
            <a:cxnLst/>
            <a:rect l="l" t="t" r="r" b="b"/>
            <a:pathLst>
              <a:path w="957579" h="762000">
                <a:moveTo>
                  <a:pt x="0" y="127000"/>
                </a:moveTo>
                <a:lnTo>
                  <a:pt x="9985" y="77581"/>
                </a:lnTo>
                <a:lnTo>
                  <a:pt x="37211" y="37211"/>
                </a:lnTo>
                <a:lnTo>
                  <a:pt x="77581" y="9985"/>
                </a:lnTo>
                <a:lnTo>
                  <a:pt x="127000" y="0"/>
                </a:lnTo>
                <a:lnTo>
                  <a:pt x="830072" y="0"/>
                </a:lnTo>
                <a:lnTo>
                  <a:pt x="879490" y="9985"/>
                </a:lnTo>
                <a:lnTo>
                  <a:pt x="919861" y="37211"/>
                </a:lnTo>
                <a:lnTo>
                  <a:pt x="947086" y="77581"/>
                </a:lnTo>
                <a:lnTo>
                  <a:pt x="957072" y="127000"/>
                </a:lnTo>
                <a:lnTo>
                  <a:pt x="957072" y="635000"/>
                </a:lnTo>
                <a:lnTo>
                  <a:pt x="947086" y="684418"/>
                </a:lnTo>
                <a:lnTo>
                  <a:pt x="919861" y="724788"/>
                </a:lnTo>
                <a:lnTo>
                  <a:pt x="879490" y="752014"/>
                </a:lnTo>
                <a:lnTo>
                  <a:pt x="830072" y="762000"/>
                </a:lnTo>
                <a:lnTo>
                  <a:pt x="127000" y="762000"/>
                </a:lnTo>
                <a:lnTo>
                  <a:pt x="77581" y="752014"/>
                </a:lnTo>
                <a:lnTo>
                  <a:pt x="37211" y="724788"/>
                </a:lnTo>
                <a:lnTo>
                  <a:pt x="9985" y="684418"/>
                </a:lnTo>
                <a:lnTo>
                  <a:pt x="0" y="635000"/>
                </a:lnTo>
                <a:lnTo>
                  <a:pt x="0" y="127000"/>
                </a:lnTo>
                <a:close/>
              </a:path>
            </a:pathLst>
          </a:custGeom>
          <a:ln w="25908">
            <a:solidFill>
              <a:srgbClr val="506F9F"/>
            </a:solidFill>
          </a:ln>
        </p:spPr>
        <p:txBody>
          <a:bodyPr wrap="square" lIns="0" tIns="0" rIns="0" bIns="0" rtlCol="0"/>
          <a:lstStyle/>
          <a:p>
            <a:endParaRPr/>
          </a:p>
        </p:txBody>
      </p:sp>
      <p:sp>
        <p:nvSpPr>
          <p:cNvPr id="12" name="object 12"/>
          <p:cNvSpPr txBox="1"/>
          <p:nvPr/>
        </p:nvSpPr>
        <p:spPr>
          <a:xfrm>
            <a:off x="4094479" y="2835655"/>
            <a:ext cx="523240" cy="186690"/>
          </a:xfrm>
          <a:prstGeom prst="rect">
            <a:avLst/>
          </a:prstGeom>
        </p:spPr>
        <p:txBody>
          <a:bodyPr vert="horz" wrap="square" lIns="0" tIns="13335" rIns="0" bIns="0" rtlCol="0">
            <a:spAutoFit/>
          </a:bodyPr>
          <a:lstStyle/>
          <a:p>
            <a:pPr marL="12700">
              <a:lnSpc>
                <a:spcPct val="100000"/>
              </a:lnSpc>
              <a:spcBef>
                <a:spcPts val="105"/>
              </a:spcBef>
            </a:pPr>
            <a:r>
              <a:rPr sz="1050" spc="-5" dirty="0">
                <a:latin typeface="Book Antiqua"/>
                <a:cs typeface="Book Antiqua"/>
              </a:rPr>
              <a:t>C</a:t>
            </a:r>
            <a:r>
              <a:rPr sz="1050" dirty="0">
                <a:latin typeface="Book Antiqua"/>
                <a:cs typeface="Book Antiqua"/>
              </a:rPr>
              <a:t>ha</a:t>
            </a:r>
            <a:r>
              <a:rPr sz="1050" spc="-10" dirty="0">
                <a:latin typeface="Book Antiqua"/>
                <a:cs typeface="Book Antiqua"/>
              </a:rPr>
              <a:t>n</a:t>
            </a:r>
            <a:r>
              <a:rPr sz="1050" dirty="0">
                <a:latin typeface="Book Antiqua"/>
                <a:cs typeface="Book Antiqua"/>
              </a:rPr>
              <a:t>n</a:t>
            </a:r>
            <a:r>
              <a:rPr sz="1050" spc="-5" dirty="0">
                <a:latin typeface="Book Antiqua"/>
                <a:cs typeface="Book Antiqua"/>
              </a:rPr>
              <a:t>e</a:t>
            </a:r>
            <a:r>
              <a:rPr sz="1050" dirty="0">
                <a:latin typeface="Book Antiqua"/>
                <a:cs typeface="Book Antiqua"/>
              </a:rPr>
              <a:t>l</a:t>
            </a:r>
            <a:endParaRPr sz="1050">
              <a:latin typeface="Book Antiqua"/>
              <a:cs typeface="Book Antiqua"/>
            </a:endParaRPr>
          </a:p>
        </p:txBody>
      </p:sp>
      <p:sp>
        <p:nvSpPr>
          <p:cNvPr id="13" name="object 13"/>
          <p:cNvSpPr/>
          <p:nvPr/>
        </p:nvSpPr>
        <p:spPr>
          <a:xfrm>
            <a:off x="5093970" y="2558033"/>
            <a:ext cx="975360" cy="772795"/>
          </a:xfrm>
          <a:custGeom>
            <a:avLst/>
            <a:gdLst/>
            <a:ahLst/>
            <a:cxnLst/>
            <a:rect l="l" t="t" r="r" b="b"/>
            <a:pathLst>
              <a:path w="975360" h="772795">
                <a:moveTo>
                  <a:pt x="0" y="128777"/>
                </a:moveTo>
                <a:lnTo>
                  <a:pt x="10120" y="78652"/>
                </a:lnTo>
                <a:lnTo>
                  <a:pt x="37718" y="37718"/>
                </a:lnTo>
                <a:lnTo>
                  <a:pt x="78652" y="10120"/>
                </a:lnTo>
                <a:lnTo>
                  <a:pt x="128777" y="0"/>
                </a:lnTo>
                <a:lnTo>
                  <a:pt x="846581" y="0"/>
                </a:lnTo>
                <a:lnTo>
                  <a:pt x="896707" y="10120"/>
                </a:lnTo>
                <a:lnTo>
                  <a:pt x="937640" y="37718"/>
                </a:lnTo>
                <a:lnTo>
                  <a:pt x="965239" y="78652"/>
                </a:lnTo>
                <a:lnTo>
                  <a:pt x="975359" y="128777"/>
                </a:lnTo>
                <a:lnTo>
                  <a:pt x="975359" y="643889"/>
                </a:lnTo>
                <a:lnTo>
                  <a:pt x="965239" y="694015"/>
                </a:lnTo>
                <a:lnTo>
                  <a:pt x="937640" y="734949"/>
                </a:lnTo>
                <a:lnTo>
                  <a:pt x="896707" y="762547"/>
                </a:lnTo>
                <a:lnTo>
                  <a:pt x="846581" y="772667"/>
                </a:lnTo>
                <a:lnTo>
                  <a:pt x="128777" y="772667"/>
                </a:lnTo>
                <a:lnTo>
                  <a:pt x="78652" y="762547"/>
                </a:lnTo>
                <a:lnTo>
                  <a:pt x="37718" y="734949"/>
                </a:lnTo>
                <a:lnTo>
                  <a:pt x="10120" y="694015"/>
                </a:lnTo>
                <a:lnTo>
                  <a:pt x="0" y="643889"/>
                </a:lnTo>
                <a:lnTo>
                  <a:pt x="0" y="128777"/>
                </a:lnTo>
                <a:close/>
              </a:path>
            </a:pathLst>
          </a:custGeom>
          <a:ln w="25907">
            <a:solidFill>
              <a:srgbClr val="506F9F"/>
            </a:solidFill>
          </a:ln>
        </p:spPr>
        <p:txBody>
          <a:bodyPr wrap="square" lIns="0" tIns="0" rIns="0" bIns="0" rtlCol="0"/>
          <a:lstStyle/>
          <a:p>
            <a:endParaRPr/>
          </a:p>
        </p:txBody>
      </p:sp>
      <p:sp>
        <p:nvSpPr>
          <p:cNvPr id="14" name="object 14"/>
          <p:cNvSpPr txBox="1"/>
          <p:nvPr/>
        </p:nvSpPr>
        <p:spPr>
          <a:xfrm>
            <a:off x="5249671" y="2760979"/>
            <a:ext cx="666115" cy="346710"/>
          </a:xfrm>
          <a:prstGeom prst="rect">
            <a:avLst/>
          </a:prstGeom>
        </p:spPr>
        <p:txBody>
          <a:bodyPr vert="horz" wrap="square" lIns="0" tIns="13335" rIns="0" bIns="0" rtlCol="0">
            <a:spAutoFit/>
          </a:bodyPr>
          <a:lstStyle/>
          <a:p>
            <a:pPr marL="12700" marR="5080" indent="69850">
              <a:lnSpc>
                <a:spcPct val="100000"/>
              </a:lnSpc>
              <a:spcBef>
                <a:spcPts val="105"/>
              </a:spcBef>
            </a:pPr>
            <a:r>
              <a:rPr sz="1050" dirty="0">
                <a:latin typeface="Book Antiqua"/>
                <a:cs typeface="Book Antiqua"/>
              </a:rPr>
              <a:t>Channel  Est</a:t>
            </a:r>
            <a:r>
              <a:rPr sz="1050" spc="5" dirty="0">
                <a:latin typeface="Book Antiqua"/>
                <a:cs typeface="Book Antiqua"/>
              </a:rPr>
              <a:t>i</a:t>
            </a:r>
            <a:r>
              <a:rPr sz="1050" dirty="0">
                <a:latin typeface="Book Antiqua"/>
                <a:cs typeface="Book Antiqua"/>
              </a:rPr>
              <a:t>ma</a:t>
            </a:r>
            <a:r>
              <a:rPr sz="1050" spc="-10" dirty="0">
                <a:latin typeface="Book Antiqua"/>
                <a:cs typeface="Book Antiqua"/>
              </a:rPr>
              <a:t>ti</a:t>
            </a:r>
            <a:r>
              <a:rPr sz="1050" dirty="0">
                <a:latin typeface="Book Antiqua"/>
                <a:cs typeface="Book Antiqua"/>
              </a:rPr>
              <a:t>on</a:t>
            </a:r>
            <a:endParaRPr sz="1050">
              <a:latin typeface="Book Antiqua"/>
              <a:cs typeface="Book Antiqua"/>
            </a:endParaRPr>
          </a:p>
        </p:txBody>
      </p:sp>
      <p:sp>
        <p:nvSpPr>
          <p:cNvPr id="15" name="object 15"/>
          <p:cNvSpPr/>
          <p:nvPr/>
        </p:nvSpPr>
        <p:spPr>
          <a:xfrm>
            <a:off x="6311646" y="2558033"/>
            <a:ext cx="1141730" cy="772795"/>
          </a:xfrm>
          <a:custGeom>
            <a:avLst/>
            <a:gdLst/>
            <a:ahLst/>
            <a:cxnLst/>
            <a:rect l="l" t="t" r="r" b="b"/>
            <a:pathLst>
              <a:path w="1141729" h="772795">
                <a:moveTo>
                  <a:pt x="0" y="128777"/>
                </a:moveTo>
                <a:lnTo>
                  <a:pt x="10120" y="78652"/>
                </a:lnTo>
                <a:lnTo>
                  <a:pt x="37718" y="37718"/>
                </a:lnTo>
                <a:lnTo>
                  <a:pt x="78652" y="10120"/>
                </a:lnTo>
                <a:lnTo>
                  <a:pt x="128777" y="0"/>
                </a:lnTo>
                <a:lnTo>
                  <a:pt x="1012698" y="0"/>
                </a:lnTo>
                <a:lnTo>
                  <a:pt x="1062823" y="10120"/>
                </a:lnTo>
                <a:lnTo>
                  <a:pt x="1103756" y="37718"/>
                </a:lnTo>
                <a:lnTo>
                  <a:pt x="1131355" y="78652"/>
                </a:lnTo>
                <a:lnTo>
                  <a:pt x="1141476" y="128777"/>
                </a:lnTo>
                <a:lnTo>
                  <a:pt x="1141476" y="643889"/>
                </a:lnTo>
                <a:lnTo>
                  <a:pt x="1131355" y="694015"/>
                </a:lnTo>
                <a:lnTo>
                  <a:pt x="1103756" y="734949"/>
                </a:lnTo>
                <a:lnTo>
                  <a:pt x="1062823" y="762547"/>
                </a:lnTo>
                <a:lnTo>
                  <a:pt x="1012698" y="772667"/>
                </a:lnTo>
                <a:lnTo>
                  <a:pt x="128777" y="772667"/>
                </a:lnTo>
                <a:lnTo>
                  <a:pt x="78652" y="762547"/>
                </a:lnTo>
                <a:lnTo>
                  <a:pt x="37718" y="734949"/>
                </a:lnTo>
                <a:lnTo>
                  <a:pt x="10120" y="694015"/>
                </a:lnTo>
                <a:lnTo>
                  <a:pt x="0" y="643889"/>
                </a:lnTo>
                <a:lnTo>
                  <a:pt x="0" y="128777"/>
                </a:lnTo>
                <a:close/>
              </a:path>
            </a:pathLst>
          </a:custGeom>
          <a:ln w="25908">
            <a:solidFill>
              <a:srgbClr val="506F9F"/>
            </a:solidFill>
          </a:ln>
        </p:spPr>
        <p:txBody>
          <a:bodyPr wrap="square" lIns="0" tIns="0" rIns="0" bIns="0" rtlCol="0"/>
          <a:lstStyle/>
          <a:p>
            <a:endParaRPr/>
          </a:p>
        </p:txBody>
      </p:sp>
      <p:sp>
        <p:nvSpPr>
          <p:cNvPr id="16" name="object 16"/>
          <p:cNvSpPr txBox="1"/>
          <p:nvPr/>
        </p:nvSpPr>
        <p:spPr>
          <a:xfrm>
            <a:off x="6439027" y="2680538"/>
            <a:ext cx="885825" cy="507365"/>
          </a:xfrm>
          <a:prstGeom prst="rect">
            <a:avLst/>
          </a:prstGeom>
        </p:spPr>
        <p:txBody>
          <a:bodyPr vert="horz" wrap="square" lIns="0" tIns="13335" rIns="0" bIns="0" rtlCol="0">
            <a:spAutoFit/>
          </a:bodyPr>
          <a:lstStyle/>
          <a:p>
            <a:pPr marL="12065" marR="5080" algn="ctr">
              <a:lnSpc>
                <a:spcPct val="100000"/>
              </a:lnSpc>
              <a:spcBef>
                <a:spcPts val="105"/>
              </a:spcBef>
            </a:pPr>
            <a:r>
              <a:rPr sz="1050" dirty="0">
                <a:latin typeface="Book Antiqua"/>
                <a:cs typeface="Book Antiqua"/>
              </a:rPr>
              <a:t>D</a:t>
            </a:r>
            <a:r>
              <a:rPr sz="1050" spc="5" dirty="0">
                <a:latin typeface="Book Antiqua"/>
                <a:cs typeface="Book Antiqua"/>
              </a:rPr>
              <a:t>em</a:t>
            </a:r>
            <a:r>
              <a:rPr sz="1050" spc="-5" dirty="0">
                <a:latin typeface="Book Antiqua"/>
                <a:cs typeface="Book Antiqua"/>
              </a:rPr>
              <a:t>o</a:t>
            </a:r>
            <a:r>
              <a:rPr sz="1050" dirty="0">
                <a:latin typeface="Book Antiqua"/>
                <a:cs typeface="Book Antiqua"/>
              </a:rPr>
              <a:t>dul</a:t>
            </a:r>
            <a:r>
              <a:rPr sz="1050" spc="-15" dirty="0">
                <a:latin typeface="Book Antiqua"/>
                <a:cs typeface="Book Antiqua"/>
              </a:rPr>
              <a:t>a</a:t>
            </a:r>
            <a:r>
              <a:rPr sz="1050" spc="-10" dirty="0">
                <a:latin typeface="Book Antiqua"/>
                <a:cs typeface="Book Antiqua"/>
              </a:rPr>
              <a:t>ti</a:t>
            </a:r>
            <a:r>
              <a:rPr sz="1050" dirty="0">
                <a:latin typeface="Book Antiqua"/>
                <a:cs typeface="Book Antiqua"/>
              </a:rPr>
              <a:t>on  and Signal  Detection</a:t>
            </a:r>
            <a:endParaRPr sz="1050">
              <a:latin typeface="Book Antiqua"/>
              <a:cs typeface="Book Antiqua"/>
            </a:endParaRPr>
          </a:p>
        </p:txBody>
      </p:sp>
      <p:sp>
        <p:nvSpPr>
          <p:cNvPr id="17" name="object 17"/>
          <p:cNvSpPr/>
          <p:nvPr/>
        </p:nvSpPr>
        <p:spPr>
          <a:xfrm>
            <a:off x="7689342" y="2551938"/>
            <a:ext cx="870585" cy="774700"/>
          </a:xfrm>
          <a:custGeom>
            <a:avLst/>
            <a:gdLst/>
            <a:ahLst/>
            <a:cxnLst/>
            <a:rect l="l" t="t" r="r" b="b"/>
            <a:pathLst>
              <a:path w="870584" h="774700">
                <a:moveTo>
                  <a:pt x="0" y="129032"/>
                </a:moveTo>
                <a:lnTo>
                  <a:pt x="10142" y="78813"/>
                </a:lnTo>
                <a:lnTo>
                  <a:pt x="37798" y="37798"/>
                </a:lnTo>
                <a:lnTo>
                  <a:pt x="78813" y="10142"/>
                </a:lnTo>
                <a:lnTo>
                  <a:pt x="129031" y="0"/>
                </a:lnTo>
                <a:lnTo>
                  <a:pt x="741172" y="0"/>
                </a:lnTo>
                <a:lnTo>
                  <a:pt x="791390" y="10142"/>
                </a:lnTo>
                <a:lnTo>
                  <a:pt x="832405" y="37798"/>
                </a:lnTo>
                <a:lnTo>
                  <a:pt x="860061" y="78813"/>
                </a:lnTo>
                <a:lnTo>
                  <a:pt x="870203" y="129032"/>
                </a:lnTo>
                <a:lnTo>
                  <a:pt x="870203" y="645160"/>
                </a:lnTo>
                <a:lnTo>
                  <a:pt x="860061" y="695378"/>
                </a:lnTo>
                <a:lnTo>
                  <a:pt x="832405" y="736393"/>
                </a:lnTo>
                <a:lnTo>
                  <a:pt x="791390" y="764049"/>
                </a:lnTo>
                <a:lnTo>
                  <a:pt x="741172" y="774191"/>
                </a:lnTo>
                <a:lnTo>
                  <a:pt x="129031" y="774191"/>
                </a:lnTo>
                <a:lnTo>
                  <a:pt x="78813" y="764049"/>
                </a:lnTo>
                <a:lnTo>
                  <a:pt x="37798" y="736393"/>
                </a:lnTo>
                <a:lnTo>
                  <a:pt x="10142" y="695378"/>
                </a:lnTo>
                <a:lnTo>
                  <a:pt x="0" y="645160"/>
                </a:lnTo>
                <a:lnTo>
                  <a:pt x="0" y="129032"/>
                </a:lnTo>
                <a:close/>
              </a:path>
            </a:pathLst>
          </a:custGeom>
          <a:ln w="25908">
            <a:solidFill>
              <a:srgbClr val="506F9F"/>
            </a:solidFill>
          </a:ln>
        </p:spPr>
        <p:txBody>
          <a:bodyPr wrap="square" lIns="0" tIns="0" rIns="0" bIns="0" rtlCol="0"/>
          <a:lstStyle/>
          <a:p>
            <a:endParaRPr/>
          </a:p>
        </p:txBody>
      </p:sp>
      <p:sp>
        <p:nvSpPr>
          <p:cNvPr id="18" name="object 18"/>
          <p:cNvSpPr txBox="1"/>
          <p:nvPr/>
        </p:nvSpPr>
        <p:spPr>
          <a:xfrm>
            <a:off x="7825485" y="2835655"/>
            <a:ext cx="600710" cy="186690"/>
          </a:xfrm>
          <a:prstGeom prst="rect">
            <a:avLst/>
          </a:prstGeom>
        </p:spPr>
        <p:txBody>
          <a:bodyPr vert="horz" wrap="square" lIns="0" tIns="13335" rIns="0" bIns="0" rtlCol="0">
            <a:spAutoFit/>
          </a:bodyPr>
          <a:lstStyle/>
          <a:p>
            <a:pPr marL="12700">
              <a:lnSpc>
                <a:spcPct val="100000"/>
              </a:lnSpc>
              <a:spcBef>
                <a:spcPts val="105"/>
              </a:spcBef>
            </a:pPr>
            <a:r>
              <a:rPr sz="1050" dirty="0">
                <a:latin typeface="Book Antiqua"/>
                <a:cs typeface="Book Antiqua"/>
              </a:rPr>
              <a:t>D</a:t>
            </a:r>
            <a:r>
              <a:rPr sz="1050" spc="-5" dirty="0">
                <a:latin typeface="Book Antiqua"/>
                <a:cs typeface="Book Antiqua"/>
              </a:rPr>
              <a:t>e</a:t>
            </a:r>
            <a:r>
              <a:rPr sz="1050" dirty="0">
                <a:latin typeface="Book Antiqua"/>
                <a:cs typeface="Book Antiqua"/>
              </a:rPr>
              <a:t>cod</a:t>
            </a:r>
            <a:r>
              <a:rPr sz="1050" spc="5" dirty="0">
                <a:latin typeface="Book Antiqua"/>
                <a:cs typeface="Book Antiqua"/>
              </a:rPr>
              <a:t>i</a:t>
            </a:r>
            <a:r>
              <a:rPr sz="1050" dirty="0">
                <a:latin typeface="Book Antiqua"/>
                <a:cs typeface="Book Antiqua"/>
              </a:rPr>
              <a:t>ng</a:t>
            </a:r>
            <a:endParaRPr sz="1050">
              <a:latin typeface="Book Antiqua"/>
              <a:cs typeface="Book Antiqua"/>
            </a:endParaRPr>
          </a:p>
        </p:txBody>
      </p:sp>
      <p:sp>
        <p:nvSpPr>
          <p:cNvPr id="19" name="object 19"/>
          <p:cNvSpPr/>
          <p:nvPr/>
        </p:nvSpPr>
        <p:spPr>
          <a:xfrm>
            <a:off x="171450" y="1946910"/>
            <a:ext cx="3537585" cy="1635760"/>
          </a:xfrm>
          <a:custGeom>
            <a:avLst/>
            <a:gdLst/>
            <a:ahLst/>
            <a:cxnLst/>
            <a:rect l="l" t="t" r="r" b="b"/>
            <a:pathLst>
              <a:path w="3537585" h="1635760">
                <a:moveTo>
                  <a:pt x="0" y="272541"/>
                </a:moveTo>
                <a:lnTo>
                  <a:pt x="4391" y="223559"/>
                </a:lnTo>
                <a:lnTo>
                  <a:pt x="17050" y="177453"/>
                </a:lnTo>
                <a:lnTo>
                  <a:pt x="37210" y="134996"/>
                </a:lnTo>
                <a:lnTo>
                  <a:pt x="64098" y="96957"/>
                </a:lnTo>
                <a:lnTo>
                  <a:pt x="96946" y="64106"/>
                </a:lnTo>
                <a:lnTo>
                  <a:pt x="134985" y="37215"/>
                </a:lnTo>
                <a:lnTo>
                  <a:pt x="177443" y="17053"/>
                </a:lnTo>
                <a:lnTo>
                  <a:pt x="223552" y="4391"/>
                </a:lnTo>
                <a:lnTo>
                  <a:pt x="272542" y="0"/>
                </a:lnTo>
                <a:lnTo>
                  <a:pt x="3264662" y="0"/>
                </a:lnTo>
                <a:lnTo>
                  <a:pt x="3313644" y="4391"/>
                </a:lnTo>
                <a:lnTo>
                  <a:pt x="3359750" y="17053"/>
                </a:lnTo>
                <a:lnTo>
                  <a:pt x="3402207" y="37215"/>
                </a:lnTo>
                <a:lnTo>
                  <a:pt x="3440246" y="64106"/>
                </a:lnTo>
                <a:lnTo>
                  <a:pt x="3473097" y="96957"/>
                </a:lnTo>
                <a:lnTo>
                  <a:pt x="3499988" y="134996"/>
                </a:lnTo>
                <a:lnTo>
                  <a:pt x="3520150" y="177453"/>
                </a:lnTo>
                <a:lnTo>
                  <a:pt x="3532812" y="223559"/>
                </a:lnTo>
                <a:lnTo>
                  <a:pt x="3537204" y="272541"/>
                </a:lnTo>
                <a:lnTo>
                  <a:pt x="3537204" y="1362710"/>
                </a:lnTo>
                <a:lnTo>
                  <a:pt x="3532812" y="1411692"/>
                </a:lnTo>
                <a:lnTo>
                  <a:pt x="3520150" y="1457798"/>
                </a:lnTo>
                <a:lnTo>
                  <a:pt x="3499988" y="1500255"/>
                </a:lnTo>
                <a:lnTo>
                  <a:pt x="3473097" y="1538294"/>
                </a:lnTo>
                <a:lnTo>
                  <a:pt x="3440246" y="1571145"/>
                </a:lnTo>
                <a:lnTo>
                  <a:pt x="3402207" y="1598036"/>
                </a:lnTo>
                <a:lnTo>
                  <a:pt x="3359750" y="1618198"/>
                </a:lnTo>
                <a:lnTo>
                  <a:pt x="3313644" y="1630860"/>
                </a:lnTo>
                <a:lnTo>
                  <a:pt x="3264662" y="1635252"/>
                </a:lnTo>
                <a:lnTo>
                  <a:pt x="272542" y="1635252"/>
                </a:lnTo>
                <a:lnTo>
                  <a:pt x="223552" y="1630860"/>
                </a:lnTo>
                <a:lnTo>
                  <a:pt x="177443" y="1618198"/>
                </a:lnTo>
                <a:lnTo>
                  <a:pt x="134985" y="1598036"/>
                </a:lnTo>
                <a:lnTo>
                  <a:pt x="96946" y="1571145"/>
                </a:lnTo>
                <a:lnTo>
                  <a:pt x="64098" y="1538294"/>
                </a:lnTo>
                <a:lnTo>
                  <a:pt x="37210" y="1500255"/>
                </a:lnTo>
                <a:lnTo>
                  <a:pt x="17050" y="1457798"/>
                </a:lnTo>
                <a:lnTo>
                  <a:pt x="4391" y="1411692"/>
                </a:lnTo>
                <a:lnTo>
                  <a:pt x="0" y="1362710"/>
                </a:lnTo>
                <a:lnTo>
                  <a:pt x="0" y="272541"/>
                </a:lnTo>
                <a:close/>
              </a:path>
            </a:pathLst>
          </a:custGeom>
          <a:ln w="25908">
            <a:solidFill>
              <a:srgbClr val="506F9F"/>
            </a:solidFill>
            <a:prstDash val="dash"/>
          </a:ln>
        </p:spPr>
        <p:txBody>
          <a:bodyPr wrap="square" lIns="0" tIns="0" rIns="0" bIns="0" rtlCol="0"/>
          <a:lstStyle/>
          <a:p>
            <a:endParaRPr/>
          </a:p>
        </p:txBody>
      </p:sp>
      <p:sp>
        <p:nvSpPr>
          <p:cNvPr id="20" name="object 20"/>
          <p:cNvSpPr txBox="1"/>
          <p:nvPr/>
        </p:nvSpPr>
        <p:spPr>
          <a:xfrm>
            <a:off x="1462532" y="2045970"/>
            <a:ext cx="95567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Book Antiqua"/>
                <a:cs typeface="Book Antiqua"/>
              </a:rPr>
              <a:t>Tr</a:t>
            </a:r>
            <a:r>
              <a:rPr sz="1400" spc="5" dirty="0">
                <a:latin typeface="Book Antiqua"/>
                <a:cs typeface="Book Antiqua"/>
              </a:rPr>
              <a:t>a</a:t>
            </a:r>
            <a:r>
              <a:rPr sz="1400" dirty="0">
                <a:latin typeface="Book Antiqua"/>
                <a:cs typeface="Book Antiqua"/>
              </a:rPr>
              <a:t>nsmitt</a:t>
            </a:r>
            <a:r>
              <a:rPr sz="1400" spc="-5" dirty="0">
                <a:latin typeface="Book Antiqua"/>
                <a:cs typeface="Book Antiqua"/>
              </a:rPr>
              <a:t>e</a:t>
            </a:r>
            <a:r>
              <a:rPr sz="1400" dirty="0">
                <a:latin typeface="Book Antiqua"/>
                <a:cs typeface="Book Antiqua"/>
              </a:rPr>
              <a:t>r</a:t>
            </a:r>
            <a:endParaRPr sz="1400">
              <a:latin typeface="Book Antiqua"/>
              <a:cs typeface="Book Antiqua"/>
            </a:endParaRPr>
          </a:p>
        </p:txBody>
      </p:sp>
      <p:sp>
        <p:nvSpPr>
          <p:cNvPr id="21" name="object 21"/>
          <p:cNvSpPr/>
          <p:nvPr/>
        </p:nvSpPr>
        <p:spPr>
          <a:xfrm>
            <a:off x="4964429" y="1948433"/>
            <a:ext cx="3702050" cy="1635760"/>
          </a:xfrm>
          <a:custGeom>
            <a:avLst/>
            <a:gdLst/>
            <a:ahLst/>
            <a:cxnLst/>
            <a:rect l="l" t="t" r="r" b="b"/>
            <a:pathLst>
              <a:path w="3702050" h="1635760">
                <a:moveTo>
                  <a:pt x="0" y="272541"/>
                </a:moveTo>
                <a:lnTo>
                  <a:pt x="4391" y="223559"/>
                </a:lnTo>
                <a:lnTo>
                  <a:pt x="17053" y="177453"/>
                </a:lnTo>
                <a:lnTo>
                  <a:pt x="37215" y="134996"/>
                </a:lnTo>
                <a:lnTo>
                  <a:pt x="64106" y="96957"/>
                </a:lnTo>
                <a:lnTo>
                  <a:pt x="96957" y="64106"/>
                </a:lnTo>
                <a:lnTo>
                  <a:pt x="134996" y="37215"/>
                </a:lnTo>
                <a:lnTo>
                  <a:pt x="177453" y="17053"/>
                </a:lnTo>
                <a:lnTo>
                  <a:pt x="223559" y="4391"/>
                </a:lnTo>
                <a:lnTo>
                  <a:pt x="272542" y="0"/>
                </a:lnTo>
                <a:lnTo>
                  <a:pt x="3429254" y="0"/>
                </a:lnTo>
                <a:lnTo>
                  <a:pt x="3478236" y="4391"/>
                </a:lnTo>
                <a:lnTo>
                  <a:pt x="3524342" y="17053"/>
                </a:lnTo>
                <a:lnTo>
                  <a:pt x="3566799" y="37215"/>
                </a:lnTo>
                <a:lnTo>
                  <a:pt x="3604838" y="64106"/>
                </a:lnTo>
                <a:lnTo>
                  <a:pt x="3637689" y="96957"/>
                </a:lnTo>
                <a:lnTo>
                  <a:pt x="3664580" y="134996"/>
                </a:lnTo>
                <a:lnTo>
                  <a:pt x="3684742" y="177453"/>
                </a:lnTo>
                <a:lnTo>
                  <a:pt x="3697404" y="223559"/>
                </a:lnTo>
                <a:lnTo>
                  <a:pt x="3701796" y="272541"/>
                </a:lnTo>
                <a:lnTo>
                  <a:pt x="3701796" y="1362710"/>
                </a:lnTo>
                <a:lnTo>
                  <a:pt x="3697404" y="1411692"/>
                </a:lnTo>
                <a:lnTo>
                  <a:pt x="3684742" y="1457798"/>
                </a:lnTo>
                <a:lnTo>
                  <a:pt x="3664580" y="1500255"/>
                </a:lnTo>
                <a:lnTo>
                  <a:pt x="3637689" y="1538294"/>
                </a:lnTo>
                <a:lnTo>
                  <a:pt x="3604838" y="1571145"/>
                </a:lnTo>
                <a:lnTo>
                  <a:pt x="3566799" y="1598036"/>
                </a:lnTo>
                <a:lnTo>
                  <a:pt x="3524342" y="1618198"/>
                </a:lnTo>
                <a:lnTo>
                  <a:pt x="3478236" y="1630860"/>
                </a:lnTo>
                <a:lnTo>
                  <a:pt x="3429254" y="1635252"/>
                </a:lnTo>
                <a:lnTo>
                  <a:pt x="272542" y="1635252"/>
                </a:lnTo>
                <a:lnTo>
                  <a:pt x="223559" y="1630860"/>
                </a:lnTo>
                <a:lnTo>
                  <a:pt x="177453" y="1618198"/>
                </a:lnTo>
                <a:lnTo>
                  <a:pt x="134996" y="1598036"/>
                </a:lnTo>
                <a:lnTo>
                  <a:pt x="96957" y="1571145"/>
                </a:lnTo>
                <a:lnTo>
                  <a:pt x="64106" y="1538294"/>
                </a:lnTo>
                <a:lnTo>
                  <a:pt x="37215" y="1500255"/>
                </a:lnTo>
                <a:lnTo>
                  <a:pt x="17053" y="1457798"/>
                </a:lnTo>
                <a:lnTo>
                  <a:pt x="4391" y="1411692"/>
                </a:lnTo>
                <a:lnTo>
                  <a:pt x="0" y="1362710"/>
                </a:lnTo>
                <a:lnTo>
                  <a:pt x="0" y="272541"/>
                </a:lnTo>
                <a:close/>
              </a:path>
            </a:pathLst>
          </a:custGeom>
          <a:ln w="25907">
            <a:solidFill>
              <a:srgbClr val="506F9F"/>
            </a:solidFill>
            <a:prstDash val="dash"/>
          </a:ln>
        </p:spPr>
        <p:txBody>
          <a:bodyPr wrap="square" lIns="0" tIns="0" rIns="0" bIns="0" rtlCol="0"/>
          <a:lstStyle/>
          <a:p>
            <a:endParaRPr/>
          </a:p>
        </p:txBody>
      </p:sp>
      <p:sp>
        <p:nvSpPr>
          <p:cNvPr id="22" name="object 22"/>
          <p:cNvSpPr txBox="1"/>
          <p:nvPr/>
        </p:nvSpPr>
        <p:spPr>
          <a:xfrm>
            <a:off x="6465189" y="2047113"/>
            <a:ext cx="70294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Book Antiqua"/>
                <a:cs typeface="Book Antiqua"/>
              </a:rPr>
              <a:t>Receiv</a:t>
            </a:r>
            <a:r>
              <a:rPr sz="1400" spc="-5" dirty="0">
                <a:latin typeface="Book Antiqua"/>
                <a:cs typeface="Book Antiqua"/>
              </a:rPr>
              <a:t>e</a:t>
            </a:r>
            <a:r>
              <a:rPr sz="1400" dirty="0">
                <a:latin typeface="Book Antiqua"/>
                <a:cs typeface="Book Antiqua"/>
              </a:rPr>
              <a:t>r</a:t>
            </a:r>
            <a:endParaRPr sz="1400">
              <a:latin typeface="Book Antiqua"/>
              <a:cs typeface="Book Antiqua"/>
            </a:endParaRPr>
          </a:p>
        </p:txBody>
      </p:sp>
      <p:sp>
        <p:nvSpPr>
          <p:cNvPr id="23" name="object 23"/>
          <p:cNvSpPr/>
          <p:nvPr/>
        </p:nvSpPr>
        <p:spPr>
          <a:xfrm>
            <a:off x="32765" y="2877185"/>
            <a:ext cx="228650" cy="111505"/>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1259586" y="2883280"/>
            <a:ext cx="171703" cy="111506"/>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2448305" y="2883280"/>
            <a:ext cx="171704" cy="111506"/>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3595878" y="2882645"/>
            <a:ext cx="283210" cy="111760"/>
          </a:xfrm>
          <a:custGeom>
            <a:avLst/>
            <a:gdLst/>
            <a:ahLst/>
            <a:cxnLst/>
            <a:rect l="l" t="t" r="r" b="b"/>
            <a:pathLst>
              <a:path w="283210" h="111760">
                <a:moveTo>
                  <a:pt x="226576" y="65754"/>
                </a:moveTo>
                <a:lnTo>
                  <a:pt x="177037" y="94361"/>
                </a:lnTo>
                <a:lnTo>
                  <a:pt x="175513" y="100329"/>
                </a:lnTo>
                <a:lnTo>
                  <a:pt x="178181" y="105155"/>
                </a:lnTo>
                <a:lnTo>
                  <a:pt x="180975" y="109854"/>
                </a:lnTo>
                <a:lnTo>
                  <a:pt x="186944" y="111505"/>
                </a:lnTo>
                <a:lnTo>
                  <a:pt x="265895" y="65912"/>
                </a:lnTo>
                <a:lnTo>
                  <a:pt x="226576" y="65754"/>
                </a:lnTo>
                <a:close/>
              </a:path>
              <a:path w="283210" h="111760">
                <a:moveTo>
                  <a:pt x="243496" y="55983"/>
                </a:moveTo>
                <a:lnTo>
                  <a:pt x="226576" y="65754"/>
                </a:lnTo>
                <a:lnTo>
                  <a:pt x="263144" y="65912"/>
                </a:lnTo>
                <a:lnTo>
                  <a:pt x="263152" y="64642"/>
                </a:lnTo>
                <a:lnTo>
                  <a:pt x="258191" y="64642"/>
                </a:lnTo>
                <a:lnTo>
                  <a:pt x="243496" y="55983"/>
                </a:lnTo>
                <a:close/>
              </a:path>
              <a:path w="283210" h="111760">
                <a:moveTo>
                  <a:pt x="187451" y="0"/>
                </a:moveTo>
                <a:lnTo>
                  <a:pt x="181356" y="1524"/>
                </a:lnTo>
                <a:lnTo>
                  <a:pt x="178688" y="6223"/>
                </a:lnTo>
                <a:lnTo>
                  <a:pt x="175895" y="10921"/>
                </a:lnTo>
                <a:lnTo>
                  <a:pt x="177419" y="17017"/>
                </a:lnTo>
                <a:lnTo>
                  <a:pt x="226456" y="45941"/>
                </a:lnTo>
                <a:lnTo>
                  <a:pt x="263271" y="46100"/>
                </a:lnTo>
                <a:lnTo>
                  <a:pt x="263144" y="65912"/>
                </a:lnTo>
                <a:lnTo>
                  <a:pt x="265895" y="65912"/>
                </a:lnTo>
                <a:lnTo>
                  <a:pt x="282829" y="56133"/>
                </a:lnTo>
                <a:lnTo>
                  <a:pt x="187451" y="0"/>
                </a:lnTo>
                <a:close/>
              </a:path>
              <a:path w="283210" h="111760">
                <a:moveTo>
                  <a:pt x="0" y="44957"/>
                </a:moveTo>
                <a:lnTo>
                  <a:pt x="0" y="64769"/>
                </a:lnTo>
                <a:lnTo>
                  <a:pt x="226576" y="65754"/>
                </a:lnTo>
                <a:lnTo>
                  <a:pt x="243496" y="55983"/>
                </a:lnTo>
                <a:lnTo>
                  <a:pt x="226456" y="45941"/>
                </a:lnTo>
                <a:lnTo>
                  <a:pt x="0" y="44957"/>
                </a:lnTo>
                <a:close/>
              </a:path>
              <a:path w="283210" h="111760">
                <a:moveTo>
                  <a:pt x="258191" y="47498"/>
                </a:moveTo>
                <a:lnTo>
                  <a:pt x="243496" y="55983"/>
                </a:lnTo>
                <a:lnTo>
                  <a:pt x="258191" y="64642"/>
                </a:lnTo>
                <a:lnTo>
                  <a:pt x="258191" y="47498"/>
                </a:lnTo>
                <a:close/>
              </a:path>
              <a:path w="283210" h="111760">
                <a:moveTo>
                  <a:pt x="263262" y="47498"/>
                </a:moveTo>
                <a:lnTo>
                  <a:pt x="258191" y="47498"/>
                </a:lnTo>
                <a:lnTo>
                  <a:pt x="258191" y="64642"/>
                </a:lnTo>
                <a:lnTo>
                  <a:pt x="263152" y="64642"/>
                </a:lnTo>
                <a:lnTo>
                  <a:pt x="263262" y="47498"/>
                </a:lnTo>
                <a:close/>
              </a:path>
              <a:path w="283210" h="111760">
                <a:moveTo>
                  <a:pt x="226456" y="45941"/>
                </a:moveTo>
                <a:lnTo>
                  <a:pt x="243496" y="55983"/>
                </a:lnTo>
                <a:lnTo>
                  <a:pt x="258191" y="47498"/>
                </a:lnTo>
                <a:lnTo>
                  <a:pt x="263262" y="47498"/>
                </a:lnTo>
                <a:lnTo>
                  <a:pt x="263271" y="46100"/>
                </a:lnTo>
                <a:lnTo>
                  <a:pt x="226456" y="45941"/>
                </a:lnTo>
                <a:close/>
              </a:path>
            </a:pathLst>
          </a:custGeom>
          <a:solidFill>
            <a:srgbClr val="000000"/>
          </a:solidFill>
        </p:spPr>
        <p:txBody>
          <a:bodyPr wrap="square" lIns="0" tIns="0" rIns="0" bIns="0" rtlCol="0"/>
          <a:lstStyle/>
          <a:p>
            <a:endParaRPr/>
          </a:p>
        </p:txBody>
      </p:sp>
      <p:sp>
        <p:nvSpPr>
          <p:cNvPr id="27" name="object 27"/>
          <p:cNvSpPr/>
          <p:nvPr/>
        </p:nvSpPr>
        <p:spPr>
          <a:xfrm>
            <a:off x="4836159" y="2886710"/>
            <a:ext cx="258445" cy="111760"/>
          </a:xfrm>
          <a:custGeom>
            <a:avLst/>
            <a:gdLst/>
            <a:ahLst/>
            <a:cxnLst/>
            <a:rect l="l" t="t" r="r" b="b"/>
            <a:pathLst>
              <a:path w="258445" h="111760">
                <a:moveTo>
                  <a:pt x="201943" y="66528"/>
                </a:moveTo>
                <a:lnTo>
                  <a:pt x="156844" y="91566"/>
                </a:lnTo>
                <a:lnTo>
                  <a:pt x="152145" y="94234"/>
                </a:lnTo>
                <a:lnTo>
                  <a:pt x="150367" y="100202"/>
                </a:lnTo>
                <a:lnTo>
                  <a:pt x="155701" y="109854"/>
                </a:lnTo>
                <a:lnTo>
                  <a:pt x="161670" y="111505"/>
                </a:lnTo>
                <a:lnTo>
                  <a:pt x="241286" y="67310"/>
                </a:lnTo>
                <a:lnTo>
                  <a:pt x="238632" y="67310"/>
                </a:lnTo>
                <a:lnTo>
                  <a:pt x="201943" y="66528"/>
                </a:lnTo>
                <a:close/>
              </a:path>
              <a:path w="258445" h="111760">
                <a:moveTo>
                  <a:pt x="219201" y="56947"/>
                </a:moveTo>
                <a:lnTo>
                  <a:pt x="201943" y="66528"/>
                </a:lnTo>
                <a:lnTo>
                  <a:pt x="238632" y="67310"/>
                </a:lnTo>
                <a:lnTo>
                  <a:pt x="238662" y="65786"/>
                </a:lnTo>
                <a:lnTo>
                  <a:pt x="233679" y="65786"/>
                </a:lnTo>
                <a:lnTo>
                  <a:pt x="219201" y="56947"/>
                </a:lnTo>
                <a:close/>
              </a:path>
              <a:path w="258445" h="111760">
                <a:moveTo>
                  <a:pt x="164084" y="0"/>
                </a:moveTo>
                <a:lnTo>
                  <a:pt x="157987" y="1524"/>
                </a:lnTo>
                <a:lnTo>
                  <a:pt x="155066" y="6223"/>
                </a:lnTo>
                <a:lnTo>
                  <a:pt x="152273" y="10794"/>
                </a:lnTo>
                <a:lnTo>
                  <a:pt x="153669" y="16890"/>
                </a:lnTo>
                <a:lnTo>
                  <a:pt x="158368" y="19812"/>
                </a:lnTo>
                <a:lnTo>
                  <a:pt x="202446" y="46719"/>
                </a:lnTo>
                <a:lnTo>
                  <a:pt x="239013" y="47498"/>
                </a:lnTo>
                <a:lnTo>
                  <a:pt x="238632" y="67310"/>
                </a:lnTo>
                <a:lnTo>
                  <a:pt x="241286" y="67310"/>
                </a:lnTo>
                <a:lnTo>
                  <a:pt x="258444" y="57785"/>
                </a:lnTo>
                <a:lnTo>
                  <a:pt x="164084" y="0"/>
                </a:lnTo>
                <a:close/>
              </a:path>
              <a:path w="258445" h="111760">
                <a:moveTo>
                  <a:pt x="507" y="42417"/>
                </a:moveTo>
                <a:lnTo>
                  <a:pt x="0" y="62229"/>
                </a:lnTo>
                <a:lnTo>
                  <a:pt x="201943" y="66528"/>
                </a:lnTo>
                <a:lnTo>
                  <a:pt x="219201" y="56947"/>
                </a:lnTo>
                <a:lnTo>
                  <a:pt x="202446" y="46719"/>
                </a:lnTo>
                <a:lnTo>
                  <a:pt x="507" y="42417"/>
                </a:lnTo>
                <a:close/>
              </a:path>
              <a:path w="258445" h="111760">
                <a:moveTo>
                  <a:pt x="233934" y="48767"/>
                </a:moveTo>
                <a:lnTo>
                  <a:pt x="219201" y="56947"/>
                </a:lnTo>
                <a:lnTo>
                  <a:pt x="233679" y="65786"/>
                </a:lnTo>
                <a:lnTo>
                  <a:pt x="233934" y="48767"/>
                </a:lnTo>
                <a:close/>
              </a:path>
              <a:path w="258445" h="111760">
                <a:moveTo>
                  <a:pt x="238989" y="48767"/>
                </a:moveTo>
                <a:lnTo>
                  <a:pt x="233934" y="48767"/>
                </a:lnTo>
                <a:lnTo>
                  <a:pt x="233679" y="65786"/>
                </a:lnTo>
                <a:lnTo>
                  <a:pt x="238662" y="65786"/>
                </a:lnTo>
                <a:lnTo>
                  <a:pt x="238989" y="48767"/>
                </a:lnTo>
                <a:close/>
              </a:path>
              <a:path w="258445" h="111760">
                <a:moveTo>
                  <a:pt x="202446" y="46719"/>
                </a:moveTo>
                <a:lnTo>
                  <a:pt x="219201" y="56947"/>
                </a:lnTo>
                <a:lnTo>
                  <a:pt x="233934" y="48767"/>
                </a:lnTo>
                <a:lnTo>
                  <a:pt x="238989" y="48767"/>
                </a:lnTo>
                <a:lnTo>
                  <a:pt x="239013" y="47498"/>
                </a:lnTo>
                <a:lnTo>
                  <a:pt x="202446" y="46719"/>
                </a:lnTo>
                <a:close/>
              </a:path>
            </a:pathLst>
          </a:custGeom>
          <a:solidFill>
            <a:srgbClr val="000000"/>
          </a:solidFill>
        </p:spPr>
        <p:txBody>
          <a:bodyPr wrap="square" lIns="0" tIns="0" rIns="0" bIns="0" rtlCol="0"/>
          <a:lstStyle/>
          <a:p>
            <a:endParaRPr/>
          </a:p>
        </p:txBody>
      </p:sp>
      <p:sp>
        <p:nvSpPr>
          <p:cNvPr id="28" name="object 28"/>
          <p:cNvSpPr/>
          <p:nvPr/>
        </p:nvSpPr>
        <p:spPr>
          <a:xfrm>
            <a:off x="6069329" y="2889376"/>
            <a:ext cx="241427" cy="111506"/>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7452868" y="2885439"/>
            <a:ext cx="237108" cy="111506"/>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8559418" y="2881248"/>
            <a:ext cx="246379" cy="111505"/>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27228" y="2657982"/>
            <a:ext cx="114935" cy="239395"/>
          </a:xfrm>
          <a:prstGeom prst="rect">
            <a:avLst/>
          </a:prstGeom>
        </p:spPr>
        <p:txBody>
          <a:bodyPr vert="horz" wrap="square" lIns="0" tIns="13335" rIns="0" bIns="0" rtlCol="0">
            <a:spAutoFit/>
          </a:bodyPr>
          <a:lstStyle/>
          <a:p>
            <a:pPr marL="12700">
              <a:lnSpc>
                <a:spcPct val="100000"/>
              </a:lnSpc>
              <a:spcBef>
                <a:spcPts val="105"/>
              </a:spcBef>
            </a:pPr>
            <a:r>
              <a:rPr sz="1400" spc="-310" dirty="0">
                <a:latin typeface="Nirmala UI"/>
                <a:cs typeface="Nirmala UI"/>
              </a:rPr>
              <a:t>𝒔</a:t>
            </a:r>
            <a:endParaRPr sz="1400">
              <a:latin typeface="Nirmala UI"/>
              <a:cs typeface="Nirmala UI"/>
            </a:endParaRPr>
          </a:p>
        </p:txBody>
      </p:sp>
      <p:sp>
        <p:nvSpPr>
          <p:cNvPr id="32" name="object 32"/>
          <p:cNvSpPr txBox="1"/>
          <p:nvPr/>
        </p:nvSpPr>
        <p:spPr>
          <a:xfrm>
            <a:off x="8774048" y="2653030"/>
            <a:ext cx="107314" cy="239395"/>
          </a:xfrm>
          <a:prstGeom prst="rect">
            <a:avLst/>
          </a:prstGeom>
        </p:spPr>
        <p:txBody>
          <a:bodyPr vert="horz" wrap="square" lIns="0" tIns="13335" rIns="0" bIns="0" rtlCol="0">
            <a:spAutoFit/>
          </a:bodyPr>
          <a:lstStyle/>
          <a:p>
            <a:pPr marL="12700">
              <a:lnSpc>
                <a:spcPct val="100000"/>
              </a:lnSpc>
              <a:spcBef>
                <a:spcPts val="105"/>
              </a:spcBef>
            </a:pPr>
            <a:r>
              <a:rPr sz="1400" spc="-944" dirty="0">
                <a:latin typeface="Nirmala UI"/>
                <a:cs typeface="Nirmala UI"/>
              </a:rPr>
              <a:t>𝒔</a:t>
            </a:r>
            <a:r>
              <a:rPr sz="1400" spc="-1789" dirty="0">
                <a:latin typeface="Nirmala UI"/>
                <a:cs typeface="Nirmala UI"/>
              </a:rPr>
              <a:t>ො</a:t>
            </a:r>
            <a:endParaRPr sz="1400">
              <a:latin typeface="Nirmala UI"/>
              <a:cs typeface="Nirmala UI"/>
            </a:endParaRPr>
          </a:p>
        </p:txBody>
      </p:sp>
      <p:sp>
        <p:nvSpPr>
          <p:cNvPr id="33" name="object 33"/>
          <p:cNvSpPr/>
          <p:nvPr/>
        </p:nvSpPr>
        <p:spPr>
          <a:xfrm>
            <a:off x="1838579" y="3635502"/>
            <a:ext cx="134620" cy="293370"/>
          </a:xfrm>
          <a:custGeom>
            <a:avLst/>
            <a:gdLst/>
            <a:ahLst/>
            <a:cxnLst/>
            <a:rect l="l" t="t" r="r" b="b"/>
            <a:pathLst>
              <a:path w="134619" h="293370">
                <a:moveTo>
                  <a:pt x="16128" y="161036"/>
                </a:moveTo>
                <a:lnTo>
                  <a:pt x="9270" y="165100"/>
                </a:lnTo>
                <a:lnTo>
                  <a:pt x="2285" y="169037"/>
                </a:lnTo>
                <a:lnTo>
                  <a:pt x="0" y="177927"/>
                </a:lnTo>
                <a:lnTo>
                  <a:pt x="67182" y="293116"/>
                </a:lnTo>
                <a:lnTo>
                  <a:pt x="83925" y="264414"/>
                </a:lnTo>
                <a:lnTo>
                  <a:pt x="52704" y="264414"/>
                </a:lnTo>
                <a:lnTo>
                  <a:pt x="52704" y="211019"/>
                </a:lnTo>
                <a:lnTo>
                  <a:pt x="28956" y="170306"/>
                </a:lnTo>
                <a:lnTo>
                  <a:pt x="25018" y="163322"/>
                </a:lnTo>
                <a:lnTo>
                  <a:pt x="16128" y="161036"/>
                </a:lnTo>
                <a:close/>
              </a:path>
              <a:path w="134619" h="293370">
                <a:moveTo>
                  <a:pt x="52705" y="211019"/>
                </a:moveTo>
                <a:lnTo>
                  <a:pt x="52704" y="264414"/>
                </a:lnTo>
                <a:lnTo>
                  <a:pt x="81660" y="264414"/>
                </a:lnTo>
                <a:lnTo>
                  <a:pt x="81660" y="257175"/>
                </a:lnTo>
                <a:lnTo>
                  <a:pt x="54737" y="257175"/>
                </a:lnTo>
                <a:lnTo>
                  <a:pt x="67182" y="235839"/>
                </a:lnTo>
                <a:lnTo>
                  <a:pt x="52705" y="211019"/>
                </a:lnTo>
                <a:close/>
              </a:path>
              <a:path w="134619" h="293370">
                <a:moveTo>
                  <a:pt x="118237" y="161036"/>
                </a:moveTo>
                <a:lnTo>
                  <a:pt x="109346" y="163322"/>
                </a:lnTo>
                <a:lnTo>
                  <a:pt x="105409" y="170306"/>
                </a:lnTo>
                <a:lnTo>
                  <a:pt x="81660" y="211019"/>
                </a:lnTo>
                <a:lnTo>
                  <a:pt x="81660" y="264414"/>
                </a:lnTo>
                <a:lnTo>
                  <a:pt x="83925" y="264414"/>
                </a:lnTo>
                <a:lnTo>
                  <a:pt x="134365" y="177927"/>
                </a:lnTo>
                <a:lnTo>
                  <a:pt x="132079" y="169037"/>
                </a:lnTo>
                <a:lnTo>
                  <a:pt x="125094" y="165100"/>
                </a:lnTo>
                <a:lnTo>
                  <a:pt x="118237" y="161036"/>
                </a:lnTo>
                <a:close/>
              </a:path>
              <a:path w="134619" h="293370">
                <a:moveTo>
                  <a:pt x="67182" y="235839"/>
                </a:moveTo>
                <a:lnTo>
                  <a:pt x="54737" y="257175"/>
                </a:lnTo>
                <a:lnTo>
                  <a:pt x="79628" y="257175"/>
                </a:lnTo>
                <a:lnTo>
                  <a:pt x="67182" y="235839"/>
                </a:lnTo>
                <a:close/>
              </a:path>
              <a:path w="134619" h="293370">
                <a:moveTo>
                  <a:pt x="81660" y="211019"/>
                </a:moveTo>
                <a:lnTo>
                  <a:pt x="67182" y="235839"/>
                </a:lnTo>
                <a:lnTo>
                  <a:pt x="79628" y="257175"/>
                </a:lnTo>
                <a:lnTo>
                  <a:pt x="81660" y="257175"/>
                </a:lnTo>
                <a:lnTo>
                  <a:pt x="81660" y="211019"/>
                </a:lnTo>
                <a:close/>
              </a:path>
              <a:path w="134619" h="293370">
                <a:moveTo>
                  <a:pt x="81660" y="0"/>
                </a:moveTo>
                <a:lnTo>
                  <a:pt x="52704" y="0"/>
                </a:lnTo>
                <a:lnTo>
                  <a:pt x="52705" y="211019"/>
                </a:lnTo>
                <a:lnTo>
                  <a:pt x="67182" y="235839"/>
                </a:lnTo>
                <a:lnTo>
                  <a:pt x="81660" y="211019"/>
                </a:lnTo>
                <a:lnTo>
                  <a:pt x="81660" y="0"/>
                </a:lnTo>
                <a:close/>
              </a:path>
            </a:pathLst>
          </a:custGeom>
          <a:solidFill>
            <a:srgbClr val="FF0000"/>
          </a:solidFill>
        </p:spPr>
        <p:txBody>
          <a:bodyPr wrap="square" lIns="0" tIns="0" rIns="0" bIns="0" rtlCol="0"/>
          <a:lstStyle/>
          <a:p>
            <a:endParaRPr/>
          </a:p>
        </p:txBody>
      </p:sp>
      <p:sp>
        <p:nvSpPr>
          <p:cNvPr id="34" name="object 34"/>
          <p:cNvSpPr/>
          <p:nvPr/>
        </p:nvSpPr>
        <p:spPr>
          <a:xfrm>
            <a:off x="6791579" y="3635502"/>
            <a:ext cx="134620" cy="293370"/>
          </a:xfrm>
          <a:custGeom>
            <a:avLst/>
            <a:gdLst/>
            <a:ahLst/>
            <a:cxnLst/>
            <a:rect l="l" t="t" r="r" b="b"/>
            <a:pathLst>
              <a:path w="134620" h="293370">
                <a:moveTo>
                  <a:pt x="16128" y="161036"/>
                </a:moveTo>
                <a:lnTo>
                  <a:pt x="9271" y="165100"/>
                </a:lnTo>
                <a:lnTo>
                  <a:pt x="2286" y="169037"/>
                </a:lnTo>
                <a:lnTo>
                  <a:pt x="0" y="177927"/>
                </a:lnTo>
                <a:lnTo>
                  <a:pt x="67182" y="293116"/>
                </a:lnTo>
                <a:lnTo>
                  <a:pt x="83925" y="264414"/>
                </a:lnTo>
                <a:lnTo>
                  <a:pt x="52704" y="264414"/>
                </a:lnTo>
                <a:lnTo>
                  <a:pt x="52704" y="211019"/>
                </a:lnTo>
                <a:lnTo>
                  <a:pt x="28955" y="170306"/>
                </a:lnTo>
                <a:lnTo>
                  <a:pt x="25019" y="163322"/>
                </a:lnTo>
                <a:lnTo>
                  <a:pt x="16128" y="161036"/>
                </a:lnTo>
                <a:close/>
              </a:path>
              <a:path w="134620" h="293370">
                <a:moveTo>
                  <a:pt x="52704" y="211019"/>
                </a:moveTo>
                <a:lnTo>
                  <a:pt x="52704" y="264414"/>
                </a:lnTo>
                <a:lnTo>
                  <a:pt x="81661" y="264414"/>
                </a:lnTo>
                <a:lnTo>
                  <a:pt x="81661" y="257175"/>
                </a:lnTo>
                <a:lnTo>
                  <a:pt x="54737" y="257175"/>
                </a:lnTo>
                <a:lnTo>
                  <a:pt x="67183" y="235839"/>
                </a:lnTo>
                <a:lnTo>
                  <a:pt x="52704" y="211019"/>
                </a:lnTo>
                <a:close/>
              </a:path>
              <a:path w="134620" h="293370">
                <a:moveTo>
                  <a:pt x="118237" y="161036"/>
                </a:moveTo>
                <a:lnTo>
                  <a:pt x="109347" y="163322"/>
                </a:lnTo>
                <a:lnTo>
                  <a:pt x="105410" y="170306"/>
                </a:lnTo>
                <a:lnTo>
                  <a:pt x="81661" y="211019"/>
                </a:lnTo>
                <a:lnTo>
                  <a:pt x="81661" y="264414"/>
                </a:lnTo>
                <a:lnTo>
                  <a:pt x="83925" y="264414"/>
                </a:lnTo>
                <a:lnTo>
                  <a:pt x="134366" y="177927"/>
                </a:lnTo>
                <a:lnTo>
                  <a:pt x="132079" y="169037"/>
                </a:lnTo>
                <a:lnTo>
                  <a:pt x="125095" y="165100"/>
                </a:lnTo>
                <a:lnTo>
                  <a:pt x="118237" y="161036"/>
                </a:lnTo>
                <a:close/>
              </a:path>
              <a:path w="134620" h="293370">
                <a:moveTo>
                  <a:pt x="67182" y="235839"/>
                </a:moveTo>
                <a:lnTo>
                  <a:pt x="54737" y="257175"/>
                </a:lnTo>
                <a:lnTo>
                  <a:pt x="79628" y="257175"/>
                </a:lnTo>
                <a:lnTo>
                  <a:pt x="67182" y="235839"/>
                </a:lnTo>
                <a:close/>
              </a:path>
              <a:path w="134620" h="293370">
                <a:moveTo>
                  <a:pt x="81661" y="211019"/>
                </a:moveTo>
                <a:lnTo>
                  <a:pt x="67182" y="235839"/>
                </a:lnTo>
                <a:lnTo>
                  <a:pt x="79628" y="257175"/>
                </a:lnTo>
                <a:lnTo>
                  <a:pt x="81661" y="257175"/>
                </a:lnTo>
                <a:lnTo>
                  <a:pt x="81661" y="211019"/>
                </a:lnTo>
                <a:close/>
              </a:path>
              <a:path w="134620" h="293370">
                <a:moveTo>
                  <a:pt x="81661" y="0"/>
                </a:moveTo>
                <a:lnTo>
                  <a:pt x="52704" y="0"/>
                </a:lnTo>
                <a:lnTo>
                  <a:pt x="52704" y="211019"/>
                </a:lnTo>
                <a:lnTo>
                  <a:pt x="67182" y="235839"/>
                </a:lnTo>
                <a:lnTo>
                  <a:pt x="81661" y="211019"/>
                </a:lnTo>
                <a:lnTo>
                  <a:pt x="81661" y="0"/>
                </a:lnTo>
                <a:close/>
              </a:path>
            </a:pathLst>
          </a:custGeom>
          <a:solidFill>
            <a:srgbClr val="FF0000"/>
          </a:solidFill>
        </p:spPr>
        <p:txBody>
          <a:bodyPr wrap="square" lIns="0" tIns="0" rIns="0" bIns="0" rtlCol="0"/>
          <a:lstStyle/>
          <a:p>
            <a:endParaRP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12</a:t>
            </a:fld>
            <a:endParaRPr dirty="0"/>
          </a:p>
        </p:txBody>
      </p:sp>
      <p:pic>
        <p:nvPicPr>
          <p:cNvPr id="1026" name="Picture 2" descr="DeepSig deep learning training autoencoder GP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14796"/>
            <a:ext cx="5953125" cy="3028950"/>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018540" y="5486400"/>
            <a:ext cx="7646035" cy="369332"/>
          </a:xfrm>
          <a:prstGeom prst="rect">
            <a:avLst/>
          </a:prstGeom>
        </p:spPr>
        <p:txBody>
          <a:bodyPr wrap="square">
            <a:spAutoFit/>
          </a:bodyPr>
          <a:lstStyle/>
          <a:p>
            <a:r>
              <a:rPr lang="en-US" dirty="0"/>
              <a:t>https://devblogs.nvidia.com/deepsig-deep-learning-wireless-communications/</a:t>
            </a:r>
          </a:p>
        </p:txBody>
      </p:sp>
    </p:spTree>
    <p:extLst>
      <p:ext uri="{BB962C8B-B14F-4D97-AF65-F5344CB8AC3E}">
        <p14:creationId xmlns:p14="http://schemas.microsoft.com/office/powerpoint/2010/main" val="414991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19200" y="1319783"/>
            <a:ext cx="6344411"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04901" y="437515"/>
            <a:ext cx="7646034" cy="452120"/>
          </a:xfrm>
          <a:prstGeom prst="rect">
            <a:avLst/>
          </a:prstGeom>
        </p:spPr>
        <p:txBody>
          <a:bodyPr vert="horz" wrap="square" lIns="0" tIns="12065" rIns="0" bIns="0" rtlCol="0">
            <a:spAutoFit/>
          </a:bodyPr>
          <a:lstStyle/>
          <a:p>
            <a:pPr marL="12700">
              <a:lnSpc>
                <a:spcPct val="100000"/>
              </a:lnSpc>
              <a:spcBef>
                <a:spcPts val="95"/>
              </a:spcBef>
            </a:pPr>
            <a:r>
              <a:rPr spc="-5" dirty="0"/>
              <a:t>Joint </a:t>
            </a:r>
            <a:r>
              <a:rPr spc="-10" dirty="0"/>
              <a:t>Channel </a:t>
            </a:r>
            <a:r>
              <a:rPr spc="-5" dirty="0"/>
              <a:t>Estimation and Signal</a:t>
            </a:r>
            <a:r>
              <a:rPr spc="135" dirty="0"/>
              <a:t> </a:t>
            </a:r>
            <a:r>
              <a:rPr spc="-5" dirty="0"/>
              <a:t>Detection</a:t>
            </a:r>
          </a:p>
        </p:txBody>
      </p:sp>
      <p:sp>
        <p:nvSpPr>
          <p:cNvPr id="5" name="object 5"/>
          <p:cNvSpPr txBox="1"/>
          <p:nvPr/>
        </p:nvSpPr>
        <p:spPr>
          <a:xfrm>
            <a:off x="790143" y="4909318"/>
            <a:ext cx="7527925" cy="1166495"/>
          </a:xfrm>
          <a:prstGeom prst="rect">
            <a:avLst/>
          </a:prstGeom>
        </p:spPr>
        <p:txBody>
          <a:bodyPr vert="horz" wrap="square" lIns="0" tIns="50165" rIns="0" bIns="0" rtlCol="0">
            <a:spAutoFit/>
          </a:bodyPr>
          <a:lstStyle/>
          <a:p>
            <a:pPr marL="184785" indent="-172085">
              <a:lnSpc>
                <a:spcPct val="100000"/>
              </a:lnSpc>
              <a:spcBef>
                <a:spcPts val="395"/>
              </a:spcBef>
              <a:buClr>
                <a:srgbClr val="006FC0"/>
              </a:buClr>
              <a:buSzPct val="93750"/>
              <a:buFont typeface="Wingdings"/>
              <a:buChar char=""/>
              <a:tabLst>
                <a:tab pos="185420" algn="l"/>
              </a:tabLst>
            </a:pPr>
            <a:r>
              <a:rPr sz="1600" spc="-5" dirty="0">
                <a:latin typeface="Bell MT"/>
                <a:cs typeface="Bell MT"/>
              </a:rPr>
              <a:t>Pilot </a:t>
            </a:r>
            <a:r>
              <a:rPr sz="1600" spc="10" dirty="0">
                <a:latin typeface="Bell MT"/>
                <a:cs typeface="Bell MT"/>
              </a:rPr>
              <a:t>OFDM </a:t>
            </a:r>
            <a:r>
              <a:rPr sz="1600" spc="-10" dirty="0">
                <a:latin typeface="Bell MT"/>
                <a:cs typeface="Bell MT"/>
              </a:rPr>
              <a:t>block </a:t>
            </a:r>
            <a:r>
              <a:rPr sz="1600" spc="-5" dirty="0">
                <a:latin typeface="Bell MT"/>
                <a:cs typeface="Bell MT"/>
              </a:rPr>
              <a:t>+ </a:t>
            </a:r>
            <a:r>
              <a:rPr sz="1600" spc="-15" dirty="0">
                <a:latin typeface="Bell MT"/>
                <a:cs typeface="Bell MT"/>
              </a:rPr>
              <a:t>data </a:t>
            </a:r>
            <a:r>
              <a:rPr sz="1600" spc="-5" dirty="0">
                <a:latin typeface="Bell MT"/>
                <a:cs typeface="Bell MT"/>
              </a:rPr>
              <a:t>OFDM</a:t>
            </a:r>
            <a:r>
              <a:rPr sz="1600" spc="105" dirty="0">
                <a:latin typeface="Bell MT"/>
                <a:cs typeface="Bell MT"/>
              </a:rPr>
              <a:t> </a:t>
            </a:r>
            <a:r>
              <a:rPr sz="1600" spc="-10" dirty="0">
                <a:latin typeface="Bell MT"/>
                <a:cs typeface="Bell MT"/>
              </a:rPr>
              <a:t>block</a:t>
            </a:r>
            <a:endParaRPr sz="1600">
              <a:latin typeface="Bell MT"/>
              <a:cs typeface="Bell MT"/>
            </a:endParaRPr>
          </a:p>
          <a:p>
            <a:pPr marL="184785" indent="-172085">
              <a:lnSpc>
                <a:spcPct val="100000"/>
              </a:lnSpc>
              <a:spcBef>
                <a:spcPts val="300"/>
              </a:spcBef>
              <a:buClr>
                <a:srgbClr val="006FC0"/>
              </a:buClr>
              <a:buSzPct val="93750"/>
              <a:buFont typeface="Wingdings"/>
              <a:buChar char=""/>
              <a:tabLst>
                <a:tab pos="185420" algn="l"/>
              </a:tabLst>
            </a:pPr>
            <a:r>
              <a:rPr sz="1600" spc="-25" dirty="0">
                <a:latin typeface="Bell MT"/>
                <a:cs typeface="Bell MT"/>
              </a:rPr>
              <a:t>Channel </a:t>
            </a:r>
            <a:r>
              <a:rPr sz="1600" spc="-10" dirty="0">
                <a:latin typeface="Bell MT"/>
                <a:cs typeface="Bell MT"/>
              </a:rPr>
              <a:t>varying </a:t>
            </a:r>
            <a:r>
              <a:rPr sz="1600" spc="-5" dirty="0">
                <a:latin typeface="Bell MT"/>
                <a:cs typeface="Bell MT"/>
              </a:rPr>
              <a:t>frame-to-frame, constant </a:t>
            </a:r>
            <a:r>
              <a:rPr sz="1600" spc="-40" dirty="0">
                <a:latin typeface="Bell MT"/>
                <a:cs typeface="Bell MT"/>
              </a:rPr>
              <a:t>over </a:t>
            </a:r>
            <a:r>
              <a:rPr sz="1600" spc="5" dirty="0">
                <a:latin typeface="Bell MT"/>
                <a:cs typeface="Bell MT"/>
              </a:rPr>
              <a:t>pilot </a:t>
            </a:r>
            <a:r>
              <a:rPr sz="1600" spc="-20" dirty="0">
                <a:latin typeface="Bell MT"/>
                <a:cs typeface="Bell MT"/>
              </a:rPr>
              <a:t>and </a:t>
            </a:r>
            <a:r>
              <a:rPr sz="1600" spc="-15" dirty="0">
                <a:latin typeface="Bell MT"/>
                <a:cs typeface="Bell MT"/>
              </a:rPr>
              <a:t>data</a:t>
            </a:r>
            <a:r>
              <a:rPr sz="1600" spc="15" dirty="0">
                <a:latin typeface="Bell MT"/>
                <a:cs typeface="Bell MT"/>
              </a:rPr>
              <a:t> </a:t>
            </a:r>
            <a:r>
              <a:rPr sz="1600" spc="-20" dirty="0">
                <a:latin typeface="Bell MT"/>
                <a:cs typeface="Bell MT"/>
              </a:rPr>
              <a:t>blocks</a:t>
            </a:r>
            <a:endParaRPr sz="1600">
              <a:latin typeface="Bell MT"/>
              <a:cs typeface="Bell MT"/>
            </a:endParaRPr>
          </a:p>
          <a:p>
            <a:pPr>
              <a:lnSpc>
                <a:spcPct val="100000"/>
              </a:lnSpc>
              <a:spcBef>
                <a:spcPts val="55"/>
              </a:spcBef>
            </a:pPr>
            <a:endParaRPr sz="1400">
              <a:latin typeface="Times New Roman"/>
              <a:cs typeface="Times New Roman"/>
            </a:endParaRPr>
          </a:p>
          <a:p>
            <a:pPr marL="63500" marR="5080">
              <a:lnSpc>
                <a:spcPct val="100000"/>
              </a:lnSpc>
            </a:pPr>
            <a:r>
              <a:rPr sz="1200" b="1" dirty="0">
                <a:solidFill>
                  <a:srgbClr val="0000FF"/>
                </a:solidFill>
                <a:latin typeface="Arial"/>
                <a:cs typeface="Arial"/>
              </a:rPr>
              <a:t>H. </a:t>
            </a:r>
            <a:r>
              <a:rPr sz="1200" b="1" spc="-5" dirty="0">
                <a:solidFill>
                  <a:srgbClr val="0000FF"/>
                </a:solidFill>
                <a:latin typeface="Arial"/>
                <a:cs typeface="Arial"/>
              </a:rPr>
              <a:t>Ye, </a:t>
            </a:r>
            <a:r>
              <a:rPr sz="1200" b="1" dirty="0">
                <a:solidFill>
                  <a:srgbClr val="0000FF"/>
                </a:solidFill>
                <a:latin typeface="Arial"/>
                <a:cs typeface="Arial"/>
              </a:rPr>
              <a:t>G. </a:t>
            </a:r>
            <a:r>
              <a:rPr sz="1200" b="1" spc="-5" dirty="0">
                <a:solidFill>
                  <a:srgbClr val="0000FF"/>
                </a:solidFill>
                <a:latin typeface="Arial"/>
                <a:cs typeface="Arial"/>
              </a:rPr>
              <a:t>Y. </a:t>
            </a:r>
            <a:r>
              <a:rPr sz="1200" b="1" dirty="0">
                <a:solidFill>
                  <a:srgbClr val="0000FF"/>
                </a:solidFill>
                <a:latin typeface="Arial"/>
                <a:cs typeface="Arial"/>
              </a:rPr>
              <a:t>Li, and B.-H. F. Juang, “Power of deep </a:t>
            </a:r>
            <a:r>
              <a:rPr sz="1200" b="1" spc="-5" dirty="0">
                <a:solidFill>
                  <a:srgbClr val="0000FF"/>
                </a:solidFill>
                <a:latin typeface="Arial"/>
                <a:cs typeface="Arial"/>
              </a:rPr>
              <a:t>learning </a:t>
            </a:r>
            <a:r>
              <a:rPr sz="1200" b="1" dirty="0">
                <a:solidFill>
                  <a:srgbClr val="0000FF"/>
                </a:solidFill>
                <a:latin typeface="Arial"/>
                <a:cs typeface="Arial"/>
              </a:rPr>
              <a:t>for channel estimation and signal detection  in OFDM </a:t>
            </a:r>
            <a:r>
              <a:rPr sz="1200" b="1" spc="-5" dirty="0">
                <a:solidFill>
                  <a:srgbClr val="0000FF"/>
                </a:solidFill>
                <a:latin typeface="Arial"/>
                <a:cs typeface="Arial"/>
              </a:rPr>
              <a:t>systems,” </a:t>
            </a:r>
            <a:r>
              <a:rPr sz="1200" b="1" i="1" dirty="0">
                <a:solidFill>
                  <a:srgbClr val="0000FF"/>
                </a:solidFill>
                <a:latin typeface="Arial"/>
                <a:cs typeface="Arial"/>
              </a:rPr>
              <a:t>IEEE </a:t>
            </a:r>
            <a:r>
              <a:rPr sz="1200" b="1" i="1" spc="-5" dirty="0">
                <a:solidFill>
                  <a:srgbClr val="0000FF"/>
                </a:solidFill>
                <a:latin typeface="Arial"/>
                <a:cs typeface="Arial"/>
              </a:rPr>
              <a:t>WCL</a:t>
            </a:r>
            <a:r>
              <a:rPr sz="1200" b="1" spc="-5" dirty="0">
                <a:solidFill>
                  <a:srgbClr val="0000FF"/>
                </a:solidFill>
                <a:latin typeface="Arial"/>
                <a:cs typeface="Arial"/>
              </a:rPr>
              <a:t>, vol. </a:t>
            </a:r>
            <a:r>
              <a:rPr sz="1200" b="1" dirty="0">
                <a:solidFill>
                  <a:srgbClr val="0000FF"/>
                </a:solidFill>
                <a:latin typeface="Arial"/>
                <a:cs typeface="Arial"/>
              </a:rPr>
              <a:t>7, no. 1, pp. </a:t>
            </a:r>
            <a:r>
              <a:rPr sz="1200" b="1" spc="-5" dirty="0">
                <a:solidFill>
                  <a:srgbClr val="0000FF"/>
                </a:solidFill>
                <a:latin typeface="Arial"/>
                <a:cs typeface="Arial"/>
              </a:rPr>
              <a:t>114 </a:t>
            </a:r>
            <a:r>
              <a:rPr sz="1200" b="1" dirty="0">
                <a:solidFill>
                  <a:srgbClr val="0000FF"/>
                </a:solidFill>
                <a:latin typeface="Arial"/>
                <a:cs typeface="Arial"/>
              </a:rPr>
              <a:t>– </a:t>
            </a:r>
            <a:r>
              <a:rPr sz="1200" b="1" spc="-5" dirty="0">
                <a:solidFill>
                  <a:srgbClr val="0000FF"/>
                </a:solidFill>
                <a:latin typeface="Arial"/>
                <a:cs typeface="Arial"/>
              </a:rPr>
              <a:t>117, </a:t>
            </a:r>
            <a:r>
              <a:rPr sz="1200" b="1" dirty="0">
                <a:solidFill>
                  <a:srgbClr val="0000FF"/>
                </a:solidFill>
                <a:latin typeface="Arial"/>
                <a:cs typeface="Arial"/>
              </a:rPr>
              <a:t>Feb.</a:t>
            </a:r>
            <a:r>
              <a:rPr sz="1200" b="1" spc="60" dirty="0">
                <a:solidFill>
                  <a:srgbClr val="0000FF"/>
                </a:solidFill>
                <a:latin typeface="Arial"/>
                <a:cs typeface="Arial"/>
              </a:rPr>
              <a:t> </a:t>
            </a:r>
            <a:r>
              <a:rPr sz="1200" b="1" spc="-5" dirty="0">
                <a:solidFill>
                  <a:srgbClr val="0000FF"/>
                </a:solidFill>
                <a:latin typeface="Arial"/>
                <a:cs typeface="Arial"/>
              </a:rPr>
              <a:t>2018.</a:t>
            </a:r>
            <a:endParaRPr sz="1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94791" y="5085712"/>
            <a:ext cx="8049259" cy="939800"/>
          </a:xfrm>
          <a:prstGeom prst="rect">
            <a:avLst/>
          </a:prstGeom>
        </p:spPr>
        <p:txBody>
          <a:bodyPr vert="horz" wrap="square" lIns="0" tIns="60960" rIns="0" bIns="0" rtlCol="0">
            <a:spAutoFit/>
          </a:bodyPr>
          <a:lstStyle/>
          <a:p>
            <a:pPr marL="184785" indent="-172085">
              <a:lnSpc>
                <a:spcPct val="100000"/>
              </a:lnSpc>
              <a:spcBef>
                <a:spcPts val="480"/>
              </a:spcBef>
              <a:buClr>
                <a:srgbClr val="006FC0"/>
              </a:buClr>
              <a:buSzPct val="93750"/>
              <a:buFont typeface="Wingdings"/>
              <a:buChar char=""/>
              <a:tabLst>
                <a:tab pos="185420" algn="l"/>
              </a:tabLst>
            </a:pPr>
            <a:r>
              <a:rPr sz="1600" b="1" spc="-15" dirty="0">
                <a:latin typeface="Arial"/>
                <a:cs typeface="Arial"/>
              </a:rPr>
              <a:t>Training </a:t>
            </a:r>
            <a:r>
              <a:rPr sz="1600" b="1" spc="5" dirty="0">
                <a:latin typeface="Arial"/>
                <a:cs typeface="Arial"/>
              </a:rPr>
              <a:t>to </a:t>
            </a:r>
            <a:r>
              <a:rPr sz="1600" b="1" spc="-5" dirty="0">
                <a:latin typeface="Arial"/>
                <a:cs typeface="Arial"/>
              </a:rPr>
              <a:t>predict the transmit</a:t>
            </a:r>
            <a:r>
              <a:rPr sz="1600" b="1" spc="180" dirty="0">
                <a:latin typeface="Arial"/>
                <a:cs typeface="Arial"/>
              </a:rPr>
              <a:t> </a:t>
            </a:r>
            <a:r>
              <a:rPr sz="1600" b="1" spc="-5" dirty="0">
                <a:latin typeface="Arial"/>
                <a:cs typeface="Arial"/>
              </a:rPr>
              <a:t>data</a:t>
            </a:r>
            <a:endParaRPr sz="1600" dirty="0">
              <a:latin typeface="Arial"/>
              <a:cs typeface="Arial"/>
            </a:endParaRPr>
          </a:p>
          <a:p>
            <a:pPr marL="184785" indent="-172085">
              <a:lnSpc>
                <a:spcPct val="100000"/>
              </a:lnSpc>
              <a:spcBef>
                <a:spcPts val="385"/>
              </a:spcBef>
              <a:buClr>
                <a:srgbClr val="006FC0"/>
              </a:buClr>
              <a:buSzPct val="93750"/>
              <a:buFont typeface="Wingdings"/>
              <a:buChar char=""/>
              <a:tabLst>
                <a:tab pos="185420" algn="l"/>
              </a:tabLst>
            </a:pPr>
            <a:r>
              <a:rPr sz="1600" b="1" spc="-15" dirty="0">
                <a:latin typeface="Arial"/>
                <a:cs typeface="Arial"/>
              </a:rPr>
              <a:t>Training </a:t>
            </a:r>
            <a:r>
              <a:rPr sz="1600" b="1" spc="10" dirty="0">
                <a:latin typeface="Arial"/>
                <a:cs typeface="Arial"/>
              </a:rPr>
              <a:t>with </a:t>
            </a:r>
            <a:r>
              <a:rPr sz="1600" b="1" spc="-30" dirty="0">
                <a:latin typeface="Arial"/>
                <a:cs typeface="Arial"/>
              </a:rPr>
              <a:t>received </a:t>
            </a:r>
            <a:r>
              <a:rPr sz="1600" b="1" spc="10" dirty="0">
                <a:latin typeface="Arial"/>
                <a:cs typeface="Arial"/>
              </a:rPr>
              <a:t>OFDM </a:t>
            </a:r>
            <a:r>
              <a:rPr sz="1600" b="1" spc="-40" dirty="0">
                <a:latin typeface="Arial"/>
                <a:cs typeface="Arial"/>
              </a:rPr>
              <a:t>samples </a:t>
            </a:r>
            <a:r>
              <a:rPr sz="1600" b="1" spc="-25" dirty="0">
                <a:latin typeface="Arial"/>
                <a:cs typeface="Arial"/>
              </a:rPr>
              <a:t>generated </a:t>
            </a:r>
            <a:r>
              <a:rPr sz="1600" b="1" spc="-20" dirty="0">
                <a:latin typeface="Arial"/>
                <a:cs typeface="Arial"/>
              </a:rPr>
              <a:t>under </a:t>
            </a:r>
            <a:r>
              <a:rPr sz="1600" b="1" spc="-30" dirty="0">
                <a:latin typeface="Arial"/>
                <a:cs typeface="Arial"/>
              </a:rPr>
              <a:t>diverse </a:t>
            </a:r>
            <a:r>
              <a:rPr sz="1600" b="1" spc="-25" dirty="0">
                <a:latin typeface="Arial"/>
                <a:cs typeface="Arial"/>
              </a:rPr>
              <a:t>channel</a:t>
            </a:r>
            <a:r>
              <a:rPr sz="1600" b="1" spc="110" dirty="0">
                <a:latin typeface="Arial"/>
                <a:cs typeface="Arial"/>
              </a:rPr>
              <a:t> </a:t>
            </a:r>
            <a:r>
              <a:rPr sz="1600" b="1" spc="-5" dirty="0">
                <a:latin typeface="Arial"/>
                <a:cs typeface="Arial"/>
              </a:rPr>
              <a:t>conditions</a:t>
            </a:r>
            <a:endParaRPr sz="1600" dirty="0">
              <a:latin typeface="Arial"/>
              <a:cs typeface="Arial"/>
            </a:endParaRPr>
          </a:p>
          <a:p>
            <a:pPr marL="184785" indent="-172085">
              <a:lnSpc>
                <a:spcPct val="100000"/>
              </a:lnSpc>
              <a:spcBef>
                <a:spcPts val="675"/>
              </a:spcBef>
              <a:buClr>
                <a:srgbClr val="006FC0"/>
              </a:buClr>
              <a:buSzPct val="93750"/>
              <a:buFont typeface="Wingdings"/>
              <a:buChar char=""/>
              <a:tabLst>
                <a:tab pos="185420" algn="l"/>
              </a:tabLst>
            </a:pPr>
            <a:r>
              <a:rPr sz="1600" b="1" spc="-5" dirty="0">
                <a:latin typeface="Arial"/>
                <a:cs typeface="Arial"/>
              </a:rPr>
              <a:t>Optimizing </a:t>
            </a:r>
            <a:r>
              <a:rPr sz="1600" b="1" spc="-30" dirty="0">
                <a:latin typeface="Arial"/>
                <a:cs typeface="Arial"/>
              </a:rPr>
              <a:t>parameters </a:t>
            </a:r>
            <a:r>
              <a:rPr sz="1600" b="1" spc="5" dirty="0">
                <a:latin typeface="Arial"/>
                <a:cs typeface="Arial"/>
              </a:rPr>
              <a:t>to </a:t>
            </a:r>
            <a:r>
              <a:rPr sz="1600" b="1" spc="-5" dirty="0">
                <a:latin typeface="Arial"/>
                <a:cs typeface="Arial"/>
              </a:rPr>
              <a:t>minimize </a:t>
            </a:r>
            <a:r>
              <a:rPr sz="1600" b="1" spc="-20" dirty="0">
                <a:latin typeface="Arial"/>
                <a:cs typeface="Arial"/>
              </a:rPr>
              <a:t>distance </a:t>
            </a:r>
            <a:r>
              <a:rPr sz="1600" b="1" spc="-5" dirty="0">
                <a:latin typeface="Arial"/>
                <a:cs typeface="Arial"/>
              </a:rPr>
              <a:t>of </a:t>
            </a:r>
            <a:r>
              <a:rPr sz="1600" b="1" spc="-15" dirty="0">
                <a:latin typeface="Arial"/>
                <a:cs typeface="Arial"/>
              </a:rPr>
              <a:t>model </a:t>
            </a:r>
            <a:r>
              <a:rPr sz="1600" b="1" dirty="0">
                <a:latin typeface="Arial"/>
                <a:cs typeface="Arial"/>
              </a:rPr>
              <a:t>output </a:t>
            </a:r>
            <a:r>
              <a:rPr sz="1600" b="1" spc="-25" dirty="0">
                <a:latin typeface="Arial"/>
                <a:cs typeface="Arial"/>
              </a:rPr>
              <a:t>and </a:t>
            </a:r>
            <a:r>
              <a:rPr sz="1600" b="1" spc="-5" dirty="0">
                <a:latin typeface="Arial"/>
                <a:cs typeface="Arial"/>
              </a:rPr>
              <a:t>transmit</a:t>
            </a:r>
            <a:r>
              <a:rPr sz="1600" b="1" spc="195" dirty="0">
                <a:latin typeface="Arial"/>
                <a:cs typeface="Arial"/>
              </a:rPr>
              <a:t> </a:t>
            </a:r>
            <a:r>
              <a:rPr sz="1600" b="1" spc="-5" dirty="0">
                <a:latin typeface="Arial"/>
                <a:cs typeface="Arial"/>
              </a:rPr>
              <a:t>data</a:t>
            </a:r>
            <a:endParaRPr sz="1600" dirty="0">
              <a:latin typeface="Arial"/>
              <a:cs typeface="Arial"/>
            </a:endParaRPr>
          </a:p>
        </p:txBody>
      </p:sp>
      <p:sp>
        <p:nvSpPr>
          <p:cNvPr id="4" name="object 4"/>
          <p:cNvSpPr txBox="1">
            <a:spLocks noGrp="1"/>
          </p:cNvSpPr>
          <p:nvPr>
            <p:ph type="title"/>
          </p:nvPr>
        </p:nvSpPr>
        <p:spPr>
          <a:xfrm>
            <a:off x="390550" y="649046"/>
            <a:ext cx="3583304" cy="452120"/>
          </a:xfrm>
          <a:prstGeom prst="rect">
            <a:avLst/>
          </a:prstGeom>
        </p:spPr>
        <p:txBody>
          <a:bodyPr vert="horz" wrap="square" lIns="0" tIns="12065" rIns="0" bIns="0" rtlCol="0">
            <a:spAutoFit/>
          </a:bodyPr>
          <a:lstStyle/>
          <a:p>
            <a:pPr marL="12700">
              <a:lnSpc>
                <a:spcPct val="100000"/>
              </a:lnSpc>
              <a:spcBef>
                <a:spcPts val="95"/>
              </a:spcBef>
            </a:pPr>
            <a:r>
              <a:rPr spc="-5" dirty="0"/>
              <a:t>DNN Model</a:t>
            </a:r>
            <a:r>
              <a:rPr dirty="0"/>
              <a:t> </a:t>
            </a:r>
            <a:r>
              <a:rPr spc="-5" dirty="0"/>
              <a:t>Training</a:t>
            </a:r>
          </a:p>
        </p:txBody>
      </p:sp>
      <p:sp>
        <p:nvSpPr>
          <p:cNvPr id="5" name="object 5"/>
          <p:cNvSpPr/>
          <p:nvPr/>
        </p:nvSpPr>
        <p:spPr>
          <a:xfrm>
            <a:off x="1143000" y="1318260"/>
            <a:ext cx="6553200" cy="350520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08755" y="1401101"/>
            <a:ext cx="5702045" cy="413319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90550" y="649046"/>
            <a:ext cx="3886835" cy="452120"/>
          </a:xfrm>
          <a:prstGeom prst="rect">
            <a:avLst/>
          </a:prstGeom>
        </p:spPr>
        <p:txBody>
          <a:bodyPr vert="horz" wrap="square" lIns="0" tIns="12065" rIns="0" bIns="0" rtlCol="0">
            <a:spAutoFit/>
          </a:bodyPr>
          <a:lstStyle/>
          <a:p>
            <a:pPr marL="12700">
              <a:lnSpc>
                <a:spcPct val="100000"/>
              </a:lnSpc>
              <a:spcBef>
                <a:spcPts val="95"/>
              </a:spcBef>
            </a:pPr>
            <a:r>
              <a:rPr spc="-5" dirty="0"/>
              <a:t>Impact </a:t>
            </a:r>
            <a:r>
              <a:rPr dirty="0"/>
              <a:t>of </a:t>
            </a:r>
            <a:r>
              <a:rPr spc="-5" dirty="0"/>
              <a:t>Pilot</a:t>
            </a:r>
            <a:r>
              <a:rPr spc="-25" dirty="0"/>
              <a:t> </a:t>
            </a:r>
            <a:r>
              <a:rPr spc="-10" dirty="0"/>
              <a:t>Number</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15</a:t>
            </a:fld>
            <a:endParaRPr dirty="0"/>
          </a:p>
        </p:txBody>
      </p:sp>
      <p:sp>
        <p:nvSpPr>
          <p:cNvPr id="5" name="object 5"/>
          <p:cNvSpPr txBox="1"/>
          <p:nvPr/>
        </p:nvSpPr>
        <p:spPr>
          <a:xfrm>
            <a:off x="1745360" y="5672429"/>
            <a:ext cx="3328670" cy="708660"/>
          </a:xfrm>
          <a:prstGeom prst="rect">
            <a:avLst/>
          </a:prstGeom>
        </p:spPr>
        <p:txBody>
          <a:bodyPr vert="horz" wrap="square" lIns="0" tIns="109855" rIns="0" bIns="0" rtlCol="0">
            <a:spAutoFit/>
          </a:bodyPr>
          <a:lstStyle/>
          <a:p>
            <a:pPr marL="184785" indent="-172085">
              <a:lnSpc>
                <a:spcPct val="100000"/>
              </a:lnSpc>
              <a:spcBef>
                <a:spcPts val="865"/>
              </a:spcBef>
              <a:buClr>
                <a:srgbClr val="006FC0"/>
              </a:buClr>
              <a:buSzPct val="93750"/>
              <a:buFont typeface="Wingdings"/>
              <a:buChar char=""/>
              <a:tabLst>
                <a:tab pos="185420" algn="l"/>
              </a:tabLst>
            </a:pPr>
            <a:r>
              <a:rPr sz="1600" spc="-5" dirty="0">
                <a:latin typeface="Bell MT"/>
                <a:cs typeface="Bell MT"/>
              </a:rPr>
              <a:t>Better than </a:t>
            </a:r>
            <a:r>
              <a:rPr sz="1600" spc="-15" dirty="0">
                <a:latin typeface="Bell MT"/>
                <a:cs typeface="Bell MT"/>
              </a:rPr>
              <a:t>LS; </a:t>
            </a:r>
            <a:r>
              <a:rPr sz="1600" spc="-30" dirty="0">
                <a:latin typeface="Bell MT"/>
                <a:cs typeface="Bell MT"/>
              </a:rPr>
              <a:t>comparable </a:t>
            </a:r>
            <a:r>
              <a:rPr sz="1600" spc="10" dirty="0">
                <a:latin typeface="Bell MT"/>
                <a:cs typeface="Bell MT"/>
              </a:rPr>
              <a:t>to</a:t>
            </a:r>
            <a:r>
              <a:rPr sz="1600" spc="125" dirty="0">
                <a:latin typeface="Bell MT"/>
                <a:cs typeface="Bell MT"/>
              </a:rPr>
              <a:t> </a:t>
            </a:r>
            <a:r>
              <a:rPr sz="1600" spc="-10" dirty="0">
                <a:latin typeface="Bell MT"/>
                <a:cs typeface="Bell MT"/>
              </a:rPr>
              <a:t>MMSE</a:t>
            </a:r>
            <a:endParaRPr sz="1600">
              <a:latin typeface="Bell MT"/>
              <a:cs typeface="Bell MT"/>
            </a:endParaRPr>
          </a:p>
          <a:p>
            <a:pPr marL="184785" indent="-172085">
              <a:lnSpc>
                <a:spcPct val="100000"/>
              </a:lnSpc>
              <a:spcBef>
                <a:spcPts val="770"/>
              </a:spcBef>
              <a:buClr>
                <a:srgbClr val="006FC0"/>
              </a:buClr>
              <a:buSzPct val="93750"/>
              <a:buFont typeface="Wingdings"/>
              <a:buChar char=""/>
              <a:tabLst>
                <a:tab pos="185420" algn="l"/>
              </a:tabLst>
            </a:pPr>
            <a:r>
              <a:rPr sz="1600" spc="-5" dirty="0">
                <a:latin typeface="Bell MT"/>
                <a:cs typeface="Bell MT"/>
              </a:rPr>
              <a:t>Better than </a:t>
            </a:r>
            <a:r>
              <a:rPr sz="1600" spc="-10" dirty="0">
                <a:latin typeface="Bell MT"/>
                <a:cs typeface="Bell MT"/>
              </a:rPr>
              <a:t>MMSE </a:t>
            </a:r>
            <a:r>
              <a:rPr sz="1600" spc="5" dirty="0">
                <a:latin typeface="Bell MT"/>
                <a:cs typeface="Bell MT"/>
              </a:rPr>
              <a:t>with </a:t>
            </a:r>
            <a:r>
              <a:rPr sz="1600" spc="-5" dirty="0">
                <a:latin typeface="Bell MT"/>
                <a:cs typeface="Bell MT"/>
              </a:rPr>
              <a:t>8</a:t>
            </a:r>
            <a:r>
              <a:rPr sz="1600" spc="175" dirty="0">
                <a:latin typeface="Bell MT"/>
                <a:cs typeface="Bell MT"/>
              </a:rPr>
              <a:t> </a:t>
            </a:r>
            <a:r>
              <a:rPr sz="1600" spc="-5" dirty="0">
                <a:latin typeface="Bell MT"/>
                <a:cs typeface="Bell MT"/>
              </a:rPr>
              <a:t>pilots</a:t>
            </a:r>
            <a:endParaRPr sz="1600">
              <a:latin typeface="Bell MT"/>
              <a:cs typeface="Bel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00606" y="3837685"/>
            <a:ext cx="4523787" cy="102654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90550" y="665734"/>
            <a:ext cx="7345680" cy="452120"/>
          </a:xfrm>
          <a:prstGeom prst="rect">
            <a:avLst/>
          </a:prstGeom>
        </p:spPr>
        <p:txBody>
          <a:bodyPr vert="horz" wrap="square" lIns="0" tIns="12065" rIns="0" bIns="0" rtlCol="0">
            <a:spAutoFit/>
          </a:bodyPr>
          <a:lstStyle/>
          <a:p>
            <a:pPr marL="12700">
              <a:lnSpc>
                <a:spcPct val="100000"/>
              </a:lnSpc>
              <a:spcBef>
                <a:spcPts val="95"/>
              </a:spcBef>
            </a:pPr>
            <a:r>
              <a:rPr spc="-5" dirty="0"/>
              <a:t>End-to-End Learning based</a:t>
            </a:r>
            <a:r>
              <a:rPr spc="40" dirty="0"/>
              <a:t> </a:t>
            </a:r>
            <a:r>
              <a:rPr spc="-5" dirty="0"/>
              <a:t>Communications</a:t>
            </a:r>
          </a:p>
        </p:txBody>
      </p:sp>
      <p:sp>
        <p:nvSpPr>
          <p:cNvPr id="5" name="object 5"/>
          <p:cNvSpPr txBox="1"/>
          <p:nvPr/>
        </p:nvSpPr>
        <p:spPr>
          <a:xfrm>
            <a:off x="383540" y="1510029"/>
            <a:ext cx="7907655" cy="4598035"/>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720" algn="l"/>
              </a:tabLst>
            </a:pPr>
            <a:r>
              <a:rPr sz="1800" spc="-5" dirty="0">
                <a:solidFill>
                  <a:srgbClr val="585858"/>
                </a:solidFill>
                <a:latin typeface="Book Antiqua"/>
                <a:cs typeface="Book Antiqua"/>
              </a:rPr>
              <a:t>Background</a:t>
            </a:r>
            <a:endParaRPr sz="1800">
              <a:latin typeface="Book Antiqua"/>
              <a:cs typeface="Book Antiqua"/>
            </a:endParaRPr>
          </a:p>
          <a:p>
            <a:pPr>
              <a:lnSpc>
                <a:spcPct val="100000"/>
              </a:lnSpc>
              <a:spcBef>
                <a:spcPts val="5"/>
              </a:spcBef>
              <a:buClr>
                <a:srgbClr val="585858"/>
              </a:buClr>
              <a:buFont typeface="Wingdings"/>
              <a:buChar char=""/>
            </a:pPr>
            <a:endParaRPr sz="1650">
              <a:latin typeface="Times New Roman"/>
              <a:cs typeface="Times New Roman"/>
            </a:endParaRPr>
          </a:p>
          <a:p>
            <a:pPr marL="756285" lvl="1" indent="-286385">
              <a:lnSpc>
                <a:spcPct val="100000"/>
              </a:lnSpc>
              <a:buFont typeface="Wingdings"/>
              <a:buChar char=""/>
              <a:tabLst>
                <a:tab pos="756285" algn="l"/>
                <a:tab pos="756920" algn="l"/>
              </a:tabLst>
            </a:pPr>
            <a:r>
              <a:rPr sz="1400" dirty="0">
                <a:solidFill>
                  <a:srgbClr val="585858"/>
                </a:solidFill>
                <a:latin typeface="Book Antiqua"/>
                <a:cs typeface="Book Antiqua"/>
              </a:rPr>
              <a:t>Transmitter learns </a:t>
            </a:r>
            <a:r>
              <a:rPr sz="1400" spc="-5" dirty="0">
                <a:solidFill>
                  <a:srgbClr val="585858"/>
                </a:solidFill>
                <a:latin typeface="Book Antiqua"/>
                <a:cs typeface="Book Antiqua"/>
              </a:rPr>
              <a:t>to </a:t>
            </a:r>
            <a:r>
              <a:rPr sz="1400" dirty="0">
                <a:solidFill>
                  <a:srgbClr val="585858"/>
                </a:solidFill>
                <a:latin typeface="Book Antiqua"/>
                <a:cs typeface="Book Antiqua"/>
              </a:rPr>
              <a:t>encode </a:t>
            </a:r>
            <a:r>
              <a:rPr sz="1400" spc="-5" dirty="0">
                <a:solidFill>
                  <a:srgbClr val="585858"/>
                </a:solidFill>
                <a:latin typeface="Book Antiqua"/>
                <a:cs typeface="Book Antiqua"/>
              </a:rPr>
              <a:t>the </a:t>
            </a:r>
            <a:r>
              <a:rPr sz="1400" dirty="0">
                <a:solidFill>
                  <a:srgbClr val="585858"/>
                </a:solidFill>
                <a:latin typeface="Book Antiqua"/>
                <a:cs typeface="Book Antiqua"/>
              </a:rPr>
              <a:t>transmitted </a:t>
            </a:r>
            <a:r>
              <a:rPr sz="1400" spc="-5" dirty="0">
                <a:solidFill>
                  <a:srgbClr val="585858"/>
                </a:solidFill>
                <a:latin typeface="Book Antiqua"/>
                <a:cs typeface="Book Antiqua"/>
              </a:rPr>
              <a:t>data </a:t>
            </a:r>
            <a:r>
              <a:rPr sz="1400" dirty="0">
                <a:solidFill>
                  <a:srgbClr val="585858"/>
                </a:solidFill>
                <a:latin typeface="Book Antiqua"/>
                <a:cs typeface="Book Antiqua"/>
              </a:rPr>
              <a:t>into</a:t>
            </a:r>
            <a:r>
              <a:rPr sz="1400" spc="-40" dirty="0">
                <a:solidFill>
                  <a:srgbClr val="585858"/>
                </a:solidFill>
                <a:latin typeface="Book Antiqua"/>
                <a:cs typeface="Book Antiqua"/>
              </a:rPr>
              <a:t> </a:t>
            </a:r>
            <a:r>
              <a:rPr sz="1400" dirty="0">
                <a:solidFill>
                  <a:srgbClr val="585858"/>
                </a:solidFill>
                <a:latin typeface="Book Antiqua"/>
                <a:cs typeface="Book Antiqua"/>
              </a:rPr>
              <a:t>x</a:t>
            </a:r>
            <a:endParaRPr sz="1400">
              <a:latin typeface="Book Antiqua"/>
              <a:cs typeface="Book Antiqua"/>
            </a:endParaRPr>
          </a:p>
          <a:p>
            <a:pPr lvl="1">
              <a:lnSpc>
                <a:spcPct val="100000"/>
              </a:lnSpc>
              <a:spcBef>
                <a:spcPts val="20"/>
              </a:spcBef>
              <a:buClr>
                <a:srgbClr val="585858"/>
              </a:buClr>
              <a:buFont typeface="Wingdings"/>
              <a:buChar char=""/>
            </a:pPr>
            <a:endParaRPr sz="1600">
              <a:latin typeface="Times New Roman"/>
              <a:cs typeface="Times New Roman"/>
            </a:endParaRPr>
          </a:p>
          <a:p>
            <a:pPr marL="756285" lvl="1" indent="-286385">
              <a:lnSpc>
                <a:spcPct val="100000"/>
              </a:lnSpc>
              <a:buFont typeface="Wingdings"/>
              <a:buChar char=""/>
              <a:tabLst>
                <a:tab pos="756285" algn="l"/>
                <a:tab pos="756920" algn="l"/>
              </a:tabLst>
            </a:pPr>
            <a:r>
              <a:rPr sz="1400" dirty="0">
                <a:solidFill>
                  <a:srgbClr val="585858"/>
                </a:solidFill>
                <a:latin typeface="Book Antiqua"/>
                <a:cs typeface="Book Antiqua"/>
              </a:rPr>
              <a:t>Receiver leans </a:t>
            </a:r>
            <a:r>
              <a:rPr sz="1400" spc="-5" dirty="0">
                <a:solidFill>
                  <a:srgbClr val="585858"/>
                </a:solidFill>
                <a:latin typeface="Book Antiqua"/>
                <a:cs typeface="Book Antiqua"/>
              </a:rPr>
              <a:t>to </a:t>
            </a:r>
            <a:r>
              <a:rPr sz="1400" dirty="0">
                <a:solidFill>
                  <a:srgbClr val="585858"/>
                </a:solidFill>
                <a:latin typeface="Book Antiqua"/>
                <a:cs typeface="Book Antiqua"/>
              </a:rPr>
              <a:t>recover </a:t>
            </a:r>
            <a:r>
              <a:rPr sz="1400" spc="-5" dirty="0">
                <a:solidFill>
                  <a:srgbClr val="585858"/>
                </a:solidFill>
                <a:latin typeface="Book Antiqua"/>
                <a:cs typeface="Book Antiqua"/>
              </a:rPr>
              <a:t>the </a:t>
            </a:r>
            <a:r>
              <a:rPr sz="1400" dirty="0">
                <a:solidFill>
                  <a:srgbClr val="585858"/>
                </a:solidFill>
                <a:latin typeface="Book Antiqua"/>
                <a:cs typeface="Book Antiqua"/>
              </a:rPr>
              <a:t>transmitted </a:t>
            </a:r>
            <a:r>
              <a:rPr sz="1400" spc="-5" dirty="0">
                <a:solidFill>
                  <a:srgbClr val="585858"/>
                </a:solidFill>
                <a:latin typeface="Book Antiqua"/>
                <a:cs typeface="Book Antiqua"/>
              </a:rPr>
              <a:t>data </a:t>
            </a:r>
            <a:r>
              <a:rPr sz="1400" dirty="0">
                <a:solidFill>
                  <a:srgbClr val="585858"/>
                </a:solidFill>
                <a:latin typeface="Book Antiqua"/>
                <a:cs typeface="Book Antiqua"/>
              </a:rPr>
              <a:t>based on</a:t>
            </a:r>
            <a:r>
              <a:rPr sz="1400" spc="-70" dirty="0">
                <a:solidFill>
                  <a:srgbClr val="585858"/>
                </a:solidFill>
                <a:latin typeface="Book Antiqua"/>
                <a:cs typeface="Book Antiqua"/>
              </a:rPr>
              <a:t> </a:t>
            </a:r>
            <a:r>
              <a:rPr sz="1400" dirty="0">
                <a:solidFill>
                  <a:srgbClr val="585858"/>
                </a:solidFill>
                <a:latin typeface="Book Antiqua"/>
                <a:cs typeface="Book Antiqua"/>
              </a:rPr>
              <a:t>y</a:t>
            </a:r>
            <a:endParaRPr sz="1400">
              <a:latin typeface="Book Antiqua"/>
              <a:cs typeface="Book Antiqua"/>
            </a:endParaRPr>
          </a:p>
          <a:p>
            <a:pPr marL="299085" indent="-286385">
              <a:lnSpc>
                <a:spcPct val="100000"/>
              </a:lnSpc>
              <a:spcBef>
                <a:spcPts val="260"/>
              </a:spcBef>
              <a:buFont typeface="Wingdings"/>
              <a:buChar char=""/>
              <a:tabLst>
                <a:tab pos="299720" algn="l"/>
              </a:tabLst>
            </a:pPr>
            <a:r>
              <a:rPr sz="1800" spc="-5" dirty="0">
                <a:solidFill>
                  <a:srgbClr val="585858"/>
                </a:solidFill>
                <a:latin typeface="Book Antiqua"/>
                <a:cs typeface="Book Antiqua"/>
              </a:rPr>
              <a:t>Challenges:</a:t>
            </a:r>
            <a:endParaRPr sz="1800">
              <a:latin typeface="Book Antiqua"/>
              <a:cs typeface="Book Antiqua"/>
            </a:endParaRPr>
          </a:p>
          <a:p>
            <a:pPr>
              <a:lnSpc>
                <a:spcPct val="100000"/>
              </a:lnSpc>
              <a:spcBef>
                <a:spcPts val="15"/>
              </a:spcBef>
              <a:buClr>
                <a:srgbClr val="585858"/>
              </a:buClr>
              <a:buFont typeface="Wingdings"/>
              <a:buChar char=""/>
            </a:pPr>
            <a:endParaRPr sz="1650">
              <a:latin typeface="Times New Roman"/>
              <a:cs typeface="Times New Roman"/>
            </a:endParaRPr>
          </a:p>
          <a:p>
            <a:pPr marL="756285" lvl="1" indent="-286385">
              <a:lnSpc>
                <a:spcPct val="100000"/>
              </a:lnSpc>
              <a:buFont typeface="Wingdings"/>
              <a:buChar char=""/>
              <a:tabLst>
                <a:tab pos="756285" algn="l"/>
                <a:tab pos="756920" algn="l"/>
              </a:tabLst>
            </a:pPr>
            <a:r>
              <a:rPr sz="1400" dirty="0">
                <a:solidFill>
                  <a:srgbClr val="585858"/>
                </a:solidFill>
                <a:latin typeface="Book Antiqua"/>
                <a:cs typeface="Book Antiqua"/>
              </a:rPr>
              <a:t>Channel </a:t>
            </a:r>
            <a:r>
              <a:rPr sz="1400" spc="-5" dirty="0">
                <a:solidFill>
                  <a:srgbClr val="585858"/>
                </a:solidFill>
                <a:latin typeface="Book Antiqua"/>
                <a:cs typeface="Book Antiqua"/>
              </a:rPr>
              <a:t>transfer function </a:t>
            </a:r>
            <a:r>
              <a:rPr sz="1400" dirty="0">
                <a:solidFill>
                  <a:srgbClr val="585858"/>
                </a:solidFill>
                <a:latin typeface="Book Antiqua"/>
                <a:cs typeface="Book Antiqua"/>
              </a:rPr>
              <a:t>is</a:t>
            </a:r>
            <a:r>
              <a:rPr sz="1400" spc="-65" dirty="0">
                <a:solidFill>
                  <a:srgbClr val="585858"/>
                </a:solidFill>
                <a:latin typeface="Book Antiqua"/>
                <a:cs typeface="Book Antiqua"/>
              </a:rPr>
              <a:t> </a:t>
            </a:r>
            <a:r>
              <a:rPr sz="1400" dirty="0">
                <a:solidFill>
                  <a:srgbClr val="585858"/>
                </a:solidFill>
                <a:latin typeface="Book Antiqua"/>
                <a:cs typeface="Book Antiqua"/>
              </a:rPr>
              <a:t>unknown</a:t>
            </a:r>
            <a:endParaRPr sz="1400">
              <a:latin typeface="Book Antiqua"/>
              <a:cs typeface="Book Antiqua"/>
            </a:endParaRPr>
          </a:p>
          <a:p>
            <a:pPr lvl="1">
              <a:lnSpc>
                <a:spcPct val="100000"/>
              </a:lnSpc>
              <a:spcBef>
                <a:spcPts val="10"/>
              </a:spcBef>
              <a:buClr>
                <a:srgbClr val="585858"/>
              </a:buClr>
              <a:buFont typeface="Wingdings"/>
              <a:buChar char=""/>
            </a:pPr>
            <a:endParaRPr sz="1600">
              <a:latin typeface="Times New Roman"/>
              <a:cs typeface="Times New Roman"/>
            </a:endParaRPr>
          </a:p>
          <a:p>
            <a:pPr marL="756285" lvl="1" indent="-286385">
              <a:lnSpc>
                <a:spcPct val="100000"/>
              </a:lnSpc>
              <a:buFont typeface="Wingdings"/>
              <a:buChar char=""/>
              <a:tabLst>
                <a:tab pos="756285" algn="l"/>
                <a:tab pos="756920" algn="l"/>
              </a:tabLst>
            </a:pPr>
            <a:r>
              <a:rPr sz="1400" dirty="0">
                <a:solidFill>
                  <a:srgbClr val="585858"/>
                </a:solidFill>
                <a:latin typeface="Book Antiqua"/>
                <a:cs typeface="Book Antiqua"/>
              </a:rPr>
              <a:t>Channel is</a:t>
            </a:r>
            <a:r>
              <a:rPr sz="1400" spc="-40" dirty="0">
                <a:solidFill>
                  <a:srgbClr val="585858"/>
                </a:solidFill>
                <a:latin typeface="Book Antiqua"/>
                <a:cs typeface="Book Antiqua"/>
              </a:rPr>
              <a:t> </a:t>
            </a:r>
            <a:r>
              <a:rPr sz="1400" spc="-5" dirty="0">
                <a:solidFill>
                  <a:srgbClr val="585858"/>
                </a:solidFill>
                <a:latin typeface="Book Antiqua"/>
                <a:cs typeface="Book Antiqua"/>
              </a:rPr>
              <a:t>time-varying</a:t>
            </a:r>
            <a:endParaRPr sz="1400">
              <a:latin typeface="Book Antiqua"/>
              <a:cs typeface="Book Antiqua"/>
            </a:endParaRPr>
          </a:p>
          <a:p>
            <a:pPr lvl="1">
              <a:lnSpc>
                <a:spcPct val="100000"/>
              </a:lnSpc>
              <a:spcBef>
                <a:spcPts val="25"/>
              </a:spcBef>
              <a:buClr>
                <a:srgbClr val="585858"/>
              </a:buClr>
              <a:buFont typeface="Wingdings"/>
              <a:buChar char=""/>
            </a:pPr>
            <a:endParaRPr sz="1600">
              <a:latin typeface="Times New Roman"/>
              <a:cs typeface="Times New Roman"/>
            </a:endParaRPr>
          </a:p>
          <a:p>
            <a:pPr marL="299085" indent="-286385">
              <a:lnSpc>
                <a:spcPct val="100000"/>
              </a:lnSpc>
              <a:buFont typeface="Wingdings"/>
              <a:buChar char=""/>
              <a:tabLst>
                <a:tab pos="299720" algn="l"/>
              </a:tabLst>
            </a:pPr>
            <a:r>
              <a:rPr sz="1800" dirty="0">
                <a:solidFill>
                  <a:srgbClr val="585858"/>
                </a:solidFill>
                <a:latin typeface="Book Antiqua"/>
                <a:cs typeface="Book Antiqua"/>
              </a:rPr>
              <a:t>Approaches:</a:t>
            </a:r>
            <a:endParaRPr sz="1800">
              <a:latin typeface="Book Antiqua"/>
              <a:cs typeface="Book Antiqua"/>
            </a:endParaRPr>
          </a:p>
          <a:p>
            <a:pPr>
              <a:lnSpc>
                <a:spcPct val="100000"/>
              </a:lnSpc>
              <a:spcBef>
                <a:spcPts val="20"/>
              </a:spcBef>
              <a:buClr>
                <a:srgbClr val="585858"/>
              </a:buClr>
              <a:buFont typeface="Wingdings"/>
              <a:buChar char=""/>
            </a:pPr>
            <a:endParaRPr sz="1650">
              <a:latin typeface="Times New Roman"/>
              <a:cs typeface="Times New Roman"/>
            </a:endParaRPr>
          </a:p>
          <a:p>
            <a:pPr marL="756285" lvl="1" indent="-286385">
              <a:lnSpc>
                <a:spcPct val="100000"/>
              </a:lnSpc>
              <a:buFont typeface="Wingdings"/>
              <a:buChar char=""/>
              <a:tabLst>
                <a:tab pos="756285" algn="l"/>
                <a:tab pos="756920" algn="l"/>
              </a:tabLst>
            </a:pPr>
            <a:r>
              <a:rPr sz="1400" dirty="0">
                <a:solidFill>
                  <a:srgbClr val="585858"/>
                </a:solidFill>
                <a:latin typeface="Book Antiqua"/>
                <a:cs typeface="Book Antiqua"/>
              </a:rPr>
              <a:t>Reinforcement</a:t>
            </a:r>
            <a:r>
              <a:rPr sz="1400" spc="-10" dirty="0">
                <a:solidFill>
                  <a:srgbClr val="585858"/>
                </a:solidFill>
                <a:latin typeface="Book Antiqua"/>
                <a:cs typeface="Book Antiqua"/>
              </a:rPr>
              <a:t> </a:t>
            </a:r>
            <a:r>
              <a:rPr sz="1400" dirty="0">
                <a:solidFill>
                  <a:srgbClr val="585858"/>
                </a:solidFill>
                <a:latin typeface="Book Antiqua"/>
                <a:cs typeface="Book Antiqua"/>
              </a:rPr>
              <a:t>Learning</a:t>
            </a:r>
            <a:endParaRPr sz="1400">
              <a:latin typeface="Book Antiqua"/>
              <a:cs typeface="Book Antiqua"/>
            </a:endParaRPr>
          </a:p>
          <a:p>
            <a:pPr lvl="1">
              <a:lnSpc>
                <a:spcPct val="100000"/>
              </a:lnSpc>
              <a:spcBef>
                <a:spcPts val="5"/>
              </a:spcBef>
              <a:buClr>
                <a:srgbClr val="585858"/>
              </a:buClr>
              <a:buFont typeface="Wingdings"/>
              <a:buChar char=""/>
            </a:pPr>
            <a:endParaRPr sz="1600">
              <a:latin typeface="Times New Roman"/>
              <a:cs typeface="Times New Roman"/>
            </a:endParaRPr>
          </a:p>
          <a:p>
            <a:pPr marL="756285" lvl="1" indent="-286385">
              <a:lnSpc>
                <a:spcPct val="100000"/>
              </a:lnSpc>
              <a:spcBef>
                <a:spcPts val="5"/>
              </a:spcBef>
              <a:buFont typeface="Wingdings"/>
              <a:buChar char=""/>
              <a:tabLst>
                <a:tab pos="756285" algn="l"/>
                <a:tab pos="756920" algn="l"/>
              </a:tabLst>
            </a:pPr>
            <a:r>
              <a:rPr sz="1400" dirty="0">
                <a:solidFill>
                  <a:srgbClr val="585858"/>
                </a:solidFill>
                <a:latin typeface="Book Antiqua"/>
                <a:cs typeface="Book Antiqua"/>
              </a:rPr>
              <a:t>Conditional</a:t>
            </a:r>
            <a:r>
              <a:rPr sz="1400" spc="-20" dirty="0">
                <a:solidFill>
                  <a:srgbClr val="585858"/>
                </a:solidFill>
                <a:latin typeface="Book Antiqua"/>
                <a:cs typeface="Book Antiqua"/>
              </a:rPr>
              <a:t> </a:t>
            </a:r>
            <a:r>
              <a:rPr sz="1400" spc="-5" dirty="0">
                <a:solidFill>
                  <a:srgbClr val="585858"/>
                </a:solidFill>
                <a:latin typeface="Book Antiqua"/>
                <a:cs typeface="Book Antiqua"/>
              </a:rPr>
              <a:t>GAN</a:t>
            </a:r>
            <a:endParaRPr sz="1400">
              <a:latin typeface="Book Antiqua"/>
              <a:cs typeface="Book Antiqua"/>
            </a:endParaRPr>
          </a:p>
          <a:p>
            <a:pPr>
              <a:lnSpc>
                <a:spcPct val="100000"/>
              </a:lnSpc>
              <a:spcBef>
                <a:spcPts val="35"/>
              </a:spcBef>
            </a:pPr>
            <a:endParaRPr sz="1450">
              <a:latin typeface="Times New Roman"/>
              <a:cs typeface="Times New Roman"/>
            </a:endParaRPr>
          </a:p>
          <a:p>
            <a:pPr marL="393700" marR="5080" algn="just">
              <a:lnSpc>
                <a:spcPct val="100000"/>
              </a:lnSpc>
            </a:pPr>
            <a:r>
              <a:rPr sz="1200" b="1" dirty="0">
                <a:solidFill>
                  <a:srgbClr val="0000FF"/>
                </a:solidFill>
                <a:latin typeface="Arial"/>
                <a:cs typeface="Arial"/>
              </a:rPr>
              <a:t>H. </a:t>
            </a:r>
            <a:r>
              <a:rPr sz="1200" b="1" spc="-5" dirty="0">
                <a:solidFill>
                  <a:srgbClr val="0000FF"/>
                </a:solidFill>
                <a:latin typeface="Arial"/>
                <a:cs typeface="Arial"/>
              </a:rPr>
              <a:t>Ye, </a:t>
            </a:r>
            <a:r>
              <a:rPr sz="1200" b="1" dirty="0">
                <a:solidFill>
                  <a:srgbClr val="0000FF"/>
                </a:solidFill>
                <a:latin typeface="Arial"/>
                <a:cs typeface="Arial"/>
              </a:rPr>
              <a:t>G. </a:t>
            </a:r>
            <a:r>
              <a:rPr sz="1200" b="1" spc="-5" dirty="0">
                <a:solidFill>
                  <a:srgbClr val="0000FF"/>
                </a:solidFill>
                <a:latin typeface="Arial"/>
                <a:cs typeface="Arial"/>
              </a:rPr>
              <a:t>Y. </a:t>
            </a:r>
            <a:r>
              <a:rPr sz="1200" b="1" dirty="0">
                <a:solidFill>
                  <a:srgbClr val="0000FF"/>
                </a:solidFill>
                <a:latin typeface="Arial"/>
                <a:cs typeface="Arial"/>
              </a:rPr>
              <a:t>Li, </a:t>
            </a:r>
            <a:r>
              <a:rPr sz="1200" b="1" spc="-5" dirty="0">
                <a:solidFill>
                  <a:srgbClr val="0000FF"/>
                </a:solidFill>
                <a:latin typeface="Arial"/>
                <a:cs typeface="Arial"/>
              </a:rPr>
              <a:t>B.-H. </a:t>
            </a:r>
            <a:r>
              <a:rPr sz="1200" b="1" dirty="0">
                <a:solidFill>
                  <a:srgbClr val="0000FF"/>
                </a:solidFill>
                <a:latin typeface="Arial"/>
                <a:cs typeface="Arial"/>
              </a:rPr>
              <a:t>Juang, and </a:t>
            </a:r>
            <a:r>
              <a:rPr sz="1200" b="1" spc="-5" dirty="0">
                <a:solidFill>
                  <a:srgbClr val="0000FF"/>
                </a:solidFill>
                <a:latin typeface="Arial"/>
                <a:cs typeface="Arial"/>
              </a:rPr>
              <a:t>K. Sivanesan, </a:t>
            </a:r>
            <a:r>
              <a:rPr sz="1200" b="1" dirty="0">
                <a:solidFill>
                  <a:srgbClr val="0000FF"/>
                </a:solidFill>
                <a:latin typeface="Arial"/>
                <a:cs typeface="Arial"/>
              </a:rPr>
              <a:t>“Channel agnostic </a:t>
            </a:r>
            <a:r>
              <a:rPr sz="1200" b="1" spc="-5" dirty="0">
                <a:solidFill>
                  <a:srgbClr val="0000FF"/>
                </a:solidFill>
                <a:latin typeface="Arial"/>
                <a:cs typeface="Arial"/>
              </a:rPr>
              <a:t>end-to-end </a:t>
            </a:r>
            <a:r>
              <a:rPr sz="1200" b="1" dirty="0">
                <a:solidFill>
                  <a:srgbClr val="0000FF"/>
                </a:solidFill>
                <a:latin typeface="Arial"/>
                <a:cs typeface="Arial"/>
              </a:rPr>
              <a:t>learning </a:t>
            </a:r>
            <a:r>
              <a:rPr sz="1200" b="1" spc="-5" dirty="0">
                <a:solidFill>
                  <a:srgbClr val="0000FF"/>
                </a:solidFill>
                <a:latin typeface="Arial"/>
                <a:cs typeface="Arial"/>
              </a:rPr>
              <a:t>based  communication systems </a:t>
            </a:r>
            <a:r>
              <a:rPr sz="1200" b="1" dirty="0">
                <a:solidFill>
                  <a:srgbClr val="0000FF"/>
                </a:solidFill>
                <a:latin typeface="Arial"/>
                <a:cs typeface="Arial"/>
              </a:rPr>
              <a:t>with conditional </a:t>
            </a:r>
            <a:r>
              <a:rPr sz="1200" b="1" spc="-10" dirty="0">
                <a:solidFill>
                  <a:srgbClr val="0000FF"/>
                </a:solidFill>
                <a:latin typeface="Arial"/>
                <a:cs typeface="Arial"/>
              </a:rPr>
              <a:t>GAN,” </a:t>
            </a:r>
            <a:r>
              <a:rPr sz="1200" b="1" spc="-5" dirty="0">
                <a:solidFill>
                  <a:srgbClr val="0000FF"/>
                </a:solidFill>
                <a:latin typeface="Arial"/>
                <a:cs typeface="Arial"/>
              </a:rPr>
              <a:t>submitted </a:t>
            </a:r>
            <a:r>
              <a:rPr sz="1200" b="1" dirty="0">
                <a:solidFill>
                  <a:srgbClr val="0000FF"/>
                </a:solidFill>
                <a:latin typeface="Arial"/>
                <a:cs typeface="Arial"/>
              </a:rPr>
              <a:t>to </a:t>
            </a:r>
            <a:r>
              <a:rPr sz="1200" b="1" i="1" dirty="0">
                <a:solidFill>
                  <a:srgbClr val="0000FF"/>
                </a:solidFill>
                <a:latin typeface="Arial"/>
                <a:cs typeface="Arial"/>
              </a:rPr>
              <a:t>IEEE Global </a:t>
            </a:r>
            <a:r>
              <a:rPr sz="1200" b="1" i="1" spc="-5" dirty="0">
                <a:solidFill>
                  <a:srgbClr val="0000FF"/>
                </a:solidFill>
                <a:latin typeface="Arial"/>
                <a:cs typeface="Arial"/>
              </a:rPr>
              <a:t>Commun. </a:t>
            </a:r>
            <a:r>
              <a:rPr sz="1200" b="1" i="1" dirty="0">
                <a:solidFill>
                  <a:srgbClr val="0000FF"/>
                </a:solidFill>
                <a:latin typeface="Arial"/>
                <a:cs typeface="Arial"/>
              </a:rPr>
              <a:t>Conf.</a:t>
            </a:r>
            <a:r>
              <a:rPr sz="1200" b="1" dirty="0">
                <a:solidFill>
                  <a:srgbClr val="0000FF"/>
                </a:solidFill>
                <a:latin typeface="Arial"/>
                <a:cs typeface="Arial"/>
              </a:rPr>
              <a:t>, </a:t>
            </a:r>
            <a:r>
              <a:rPr sz="1200" b="1" spc="-10" dirty="0">
                <a:solidFill>
                  <a:srgbClr val="0000FF"/>
                </a:solidFill>
                <a:latin typeface="Arial"/>
                <a:cs typeface="Arial"/>
              </a:rPr>
              <a:t>Abu </a:t>
            </a:r>
            <a:r>
              <a:rPr sz="1200" b="1" dirty="0">
                <a:solidFill>
                  <a:srgbClr val="0000FF"/>
                </a:solidFill>
                <a:latin typeface="Arial"/>
                <a:cs typeface="Arial"/>
              </a:rPr>
              <a:t>Dhabi,  </a:t>
            </a:r>
            <a:r>
              <a:rPr sz="1200" b="1" spc="-10" dirty="0">
                <a:solidFill>
                  <a:srgbClr val="0000FF"/>
                </a:solidFill>
                <a:latin typeface="Arial"/>
                <a:cs typeface="Arial"/>
              </a:rPr>
              <a:t>UAE, </a:t>
            </a:r>
            <a:r>
              <a:rPr sz="1200" b="1" dirty="0">
                <a:solidFill>
                  <a:srgbClr val="0000FF"/>
                </a:solidFill>
                <a:latin typeface="Arial"/>
                <a:cs typeface="Arial"/>
              </a:rPr>
              <a:t>Dec.</a:t>
            </a:r>
            <a:r>
              <a:rPr sz="1200" b="1" spc="25" dirty="0">
                <a:solidFill>
                  <a:srgbClr val="0000FF"/>
                </a:solidFill>
                <a:latin typeface="Arial"/>
                <a:cs typeface="Arial"/>
              </a:rPr>
              <a:t> </a:t>
            </a:r>
            <a:r>
              <a:rPr sz="1200" b="1" dirty="0">
                <a:solidFill>
                  <a:srgbClr val="0000FF"/>
                </a:solidFill>
                <a:latin typeface="Arial"/>
                <a:cs typeface="Arial"/>
              </a:rPr>
              <a:t>2018.</a:t>
            </a:r>
            <a:endParaRPr sz="12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1523" y="3634768"/>
            <a:ext cx="5614670" cy="2751455"/>
          </a:xfrm>
          <a:prstGeom prst="rect">
            <a:avLst/>
          </a:prstGeom>
        </p:spPr>
        <p:txBody>
          <a:bodyPr vert="horz" wrap="square" lIns="0" tIns="70485" rIns="0" bIns="0" rtlCol="0">
            <a:spAutoFit/>
          </a:bodyPr>
          <a:lstStyle/>
          <a:p>
            <a:pPr marL="299085" indent="-286385">
              <a:lnSpc>
                <a:spcPct val="100000"/>
              </a:lnSpc>
              <a:spcBef>
                <a:spcPts val="555"/>
              </a:spcBef>
              <a:buSzPct val="112500"/>
              <a:buFont typeface="Wingdings"/>
              <a:buChar char=""/>
              <a:tabLst>
                <a:tab pos="299720" algn="l"/>
              </a:tabLst>
            </a:pPr>
            <a:r>
              <a:rPr sz="1600" b="1" spc="-10" dirty="0">
                <a:solidFill>
                  <a:srgbClr val="585858"/>
                </a:solidFill>
                <a:latin typeface="Book Antiqua"/>
                <a:cs typeface="Book Antiqua"/>
              </a:rPr>
              <a:t>Reinforcement </a:t>
            </a:r>
            <a:r>
              <a:rPr sz="1600" b="1" spc="-5" dirty="0">
                <a:solidFill>
                  <a:srgbClr val="585858"/>
                </a:solidFill>
                <a:latin typeface="Book Antiqua"/>
                <a:cs typeface="Book Antiqua"/>
              </a:rPr>
              <a:t>Learning</a:t>
            </a:r>
            <a:r>
              <a:rPr sz="1600" b="1" spc="35" dirty="0">
                <a:solidFill>
                  <a:srgbClr val="585858"/>
                </a:solidFill>
                <a:latin typeface="Book Antiqua"/>
                <a:cs typeface="Book Antiqua"/>
              </a:rPr>
              <a:t> </a:t>
            </a:r>
            <a:r>
              <a:rPr sz="1600" b="1" spc="-10" dirty="0">
                <a:solidFill>
                  <a:srgbClr val="585858"/>
                </a:solidFill>
                <a:latin typeface="Book Antiqua"/>
                <a:cs typeface="Book Antiqua"/>
              </a:rPr>
              <a:t>Formation:</a:t>
            </a:r>
            <a:endParaRPr sz="1600" dirty="0">
              <a:latin typeface="Book Antiqua"/>
              <a:cs typeface="Book Antiqua"/>
            </a:endParaRPr>
          </a:p>
          <a:p>
            <a:pPr marL="299085" indent="-286385">
              <a:lnSpc>
                <a:spcPct val="100000"/>
              </a:lnSpc>
              <a:spcBef>
                <a:spcPts val="720"/>
              </a:spcBef>
              <a:buSzPct val="112500"/>
              <a:buFont typeface="Wingdings"/>
              <a:buChar char=""/>
              <a:tabLst>
                <a:tab pos="299720" algn="l"/>
              </a:tabLst>
            </a:pPr>
            <a:r>
              <a:rPr sz="1600" spc="-10" dirty="0">
                <a:solidFill>
                  <a:srgbClr val="585858"/>
                </a:solidFill>
                <a:latin typeface="Book Antiqua"/>
                <a:cs typeface="Book Antiqua"/>
              </a:rPr>
              <a:t>Agent:</a:t>
            </a:r>
            <a:r>
              <a:rPr sz="1600" spc="20" dirty="0">
                <a:solidFill>
                  <a:srgbClr val="585858"/>
                </a:solidFill>
                <a:latin typeface="Book Antiqua"/>
                <a:cs typeface="Book Antiqua"/>
              </a:rPr>
              <a:t> </a:t>
            </a:r>
            <a:r>
              <a:rPr sz="1600" spc="-5" dirty="0">
                <a:solidFill>
                  <a:srgbClr val="585858"/>
                </a:solidFill>
                <a:latin typeface="Book Antiqua"/>
                <a:cs typeface="Book Antiqua"/>
              </a:rPr>
              <a:t>transmitter</a:t>
            </a:r>
            <a:endParaRPr sz="1600" dirty="0">
              <a:latin typeface="Book Antiqua"/>
              <a:cs typeface="Book Antiqua"/>
            </a:endParaRPr>
          </a:p>
          <a:p>
            <a:pPr marL="299085" indent="-286385">
              <a:lnSpc>
                <a:spcPct val="100000"/>
              </a:lnSpc>
              <a:spcBef>
                <a:spcPts val="600"/>
              </a:spcBef>
              <a:buSzPct val="112500"/>
              <a:buFont typeface="Wingdings"/>
              <a:buChar char=""/>
              <a:tabLst>
                <a:tab pos="299720" algn="l"/>
              </a:tabLst>
            </a:pPr>
            <a:r>
              <a:rPr sz="1600" spc="-5" dirty="0">
                <a:solidFill>
                  <a:srgbClr val="585858"/>
                </a:solidFill>
                <a:latin typeface="Book Antiqua"/>
                <a:cs typeface="Book Antiqua"/>
              </a:rPr>
              <a:t>Environment: channel and</a:t>
            </a:r>
            <a:r>
              <a:rPr sz="1600" spc="95" dirty="0">
                <a:solidFill>
                  <a:srgbClr val="585858"/>
                </a:solidFill>
                <a:latin typeface="Book Antiqua"/>
                <a:cs typeface="Book Antiqua"/>
              </a:rPr>
              <a:t> </a:t>
            </a:r>
            <a:r>
              <a:rPr sz="1600" spc="-5" dirty="0">
                <a:solidFill>
                  <a:srgbClr val="585858"/>
                </a:solidFill>
                <a:latin typeface="Book Antiqua"/>
                <a:cs typeface="Book Antiqua"/>
              </a:rPr>
              <a:t>receiver</a:t>
            </a:r>
            <a:endParaRPr sz="1600" dirty="0">
              <a:latin typeface="Book Antiqua"/>
              <a:cs typeface="Book Antiqua"/>
            </a:endParaRPr>
          </a:p>
          <a:p>
            <a:pPr marL="299085" indent="-286385">
              <a:lnSpc>
                <a:spcPct val="100000"/>
              </a:lnSpc>
              <a:spcBef>
                <a:spcPts val="600"/>
              </a:spcBef>
              <a:buSzPct val="112500"/>
              <a:buFont typeface="Wingdings"/>
              <a:buChar char=""/>
              <a:tabLst>
                <a:tab pos="299720" algn="l"/>
              </a:tabLst>
            </a:pPr>
            <a:r>
              <a:rPr sz="1600" spc="-5" dirty="0">
                <a:solidFill>
                  <a:srgbClr val="585858"/>
                </a:solidFill>
                <a:latin typeface="Book Antiqua"/>
                <a:cs typeface="Book Antiqua"/>
              </a:rPr>
              <a:t>States: source</a:t>
            </a:r>
            <a:r>
              <a:rPr sz="1600" dirty="0">
                <a:solidFill>
                  <a:srgbClr val="585858"/>
                </a:solidFill>
                <a:latin typeface="Book Antiqua"/>
                <a:cs typeface="Book Antiqua"/>
              </a:rPr>
              <a:t> </a:t>
            </a:r>
            <a:r>
              <a:rPr sz="1600" spc="-5" dirty="0">
                <a:solidFill>
                  <a:srgbClr val="585858"/>
                </a:solidFill>
                <a:latin typeface="Book Antiqua"/>
                <a:cs typeface="Book Antiqua"/>
              </a:rPr>
              <a:t>data</a:t>
            </a:r>
            <a:endParaRPr sz="1600" dirty="0">
              <a:latin typeface="Book Antiqua"/>
              <a:cs typeface="Book Antiqua"/>
            </a:endParaRPr>
          </a:p>
          <a:p>
            <a:pPr marL="299085" indent="-286385">
              <a:lnSpc>
                <a:spcPct val="100000"/>
              </a:lnSpc>
              <a:spcBef>
                <a:spcPts val="605"/>
              </a:spcBef>
              <a:buSzPct val="112500"/>
              <a:buFont typeface="Wingdings"/>
              <a:buChar char=""/>
              <a:tabLst>
                <a:tab pos="299720" algn="l"/>
              </a:tabLst>
            </a:pPr>
            <a:r>
              <a:rPr sz="1600" spc="-5" dirty="0">
                <a:solidFill>
                  <a:srgbClr val="585858"/>
                </a:solidFill>
                <a:latin typeface="Book Antiqua"/>
                <a:cs typeface="Book Antiqua"/>
              </a:rPr>
              <a:t>Actions: transmit</a:t>
            </a:r>
            <a:r>
              <a:rPr sz="1600" spc="55" dirty="0">
                <a:solidFill>
                  <a:srgbClr val="585858"/>
                </a:solidFill>
                <a:latin typeface="Book Antiqua"/>
                <a:cs typeface="Book Antiqua"/>
              </a:rPr>
              <a:t> </a:t>
            </a:r>
            <a:r>
              <a:rPr sz="1600" spc="-5" dirty="0">
                <a:solidFill>
                  <a:srgbClr val="585858"/>
                </a:solidFill>
                <a:latin typeface="Book Antiqua"/>
                <a:cs typeface="Book Antiqua"/>
              </a:rPr>
              <a:t>signals</a:t>
            </a:r>
            <a:endParaRPr sz="1600" dirty="0">
              <a:latin typeface="Book Antiqua"/>
              <a:cs typeface="Book Antiqua"/>
            </a:endParaRPr>
          </a:p>
          <a:p>
            <a:pPr marL="299085" indent="-286385">
              <a:lnSpc>
                <a:spcPct val="100000"/>
              </a:lnSpc>
              <a:spcBef>
                <a:spcPts val="1775"/>
              </a:spcBef>
              <a:buSzPct val="112500"/>
              <a:buFont typeface="Wingdings"/>
              <a:buChar char=""/>
              <a:tabLst>
                <a:tab pos="299720" algn="l"/>
              </a:tabLst>
            </a:pPr>
            <a:r>
              <a:rPr sz="1600" b="1" spc="-5" dirty="0">
                <a:solidFill>
                  <a:srgbClr val="585858"/>
                </a:solidFill>
                <a:latin typeface="Book Antiqua"/>
                <a:cs typeface="Book Antiqua"/>
              </a:rPr>
              <a:t>Advantage and</a:t>
            </a:r>
            <a:r>
              <a:rPr sz="1600" b="1" spc="15" dirty="0">
                <a:solidFill>
                  <a:srgbClr val="585858"/>
                </a:solidFill>
                <a:latin typeface="Book Antiqua"/>
                <a:cs typeface="Book Antiqua"/>
              </a:rPr>
              <a:t> </a:t>
            </a:r>
            <a:r>
              <a:rPr sz="1600" b="1" spc="-5" dirty="0">
                <a:solidFill>
                  <a:srgbClr val="585858"/>
                </a:solidFill>
                <a:latin typeface="Book Antiqua"/>
                <a:cs typeface="Book Antiqua"/>
              </a:rPr>
              <a:t>Disadvantage:</a:t>
            </a:r>
            <a:endParaRPr sz="1600" dirty="0">
              <a:latin typeface="Book Antiqua"/>
              <a:cs typeface="Book Antiqua"/>
            </a:endParaRPr>
          </a:p>
          <a:p>
            <a:pPr marL="299085" indent="-286385">
              <a:lnSpc>
                <a:spcPct val="100000"/>
              </a:lnSpc>
              <a:spcBef>
                <a:spcPts val="705"/>
              </a:spcBef>
              <a:buSzPct val="112500"/>
              <a:buFont typeface="Wingdings"/>
              <a:buChar char=""/>
              <a:tabLst>
                <a:tab pos="299720" algn="l"/>
              </a:tabLst>
            </a:pPr>
            <a:r>
              <a:rPr sz="1600" spc="-5" dirty="0">
                <a:solidFill>
                  <a:srgbClr val="585858"/>
                </a:solidFill>
                <a:latin typeface="Book Antiqua"/>
                <a:cs typeface="Book Antiqua"/>
              </a:rPr>
              <a:t>Channel model is</a:t>
            </a:r>
            <a:r>
              <a:rPr sz="1600" spc="45" dirty="0">
                <a:solidFill>
                  <a:srgbClr val="585858"/>
                </a:solidFill>
                <a:latin typeface="Book Antiqua"/>
                <a:cs typeface="Book Antiqua"/>
              </a:rPr>
              <a:t> </a:t>
            </a:r>
            <a:r>
              <a:rPr sz="1600" spc="-5" dirty="0">
                <a:solidFill>
                  <a:srgbClr val="585858"/>
                </a:solidFill>
                <a:latin typeface="Book Antiqua"/>
                <a:cs typeface="Book Antiqua"/>
              </a:rPr>
              <a:t>unnecessary</a:t>
            </a:r>
            <a:endParaRPr sz="1600" dirty="0">
              <a:latin typeface="Book Antiqua"/>
              <a:cs typeface="Book Antiqua"/>
            </a:endParaRPr>
          </a:p>
          <a:p>
            <a:pPr marL="299085" indent="-286385">
              <a:lnSpc>
                <a:spcPct val="100000"/>
              </a:lnSpc>
              <a:spcBef>
                <a:spcPts val="600"/>
              </a:spcBef>
              <a:buSzPct val="112500"/>
              <a:buFont typeface="Wingdings"/>
              <a:buChar char=""/>
              <a:tabLst>
                <a:tab pos="299720" algn="l"/>
              </a:tabLst>
            </a:pPr>
            <a:r>
              <a:rPr sz="1600" spc="-5" dirty="0">
                <a:solidFill>
                  <a:srgbClr val="585858"/>
                </a:solidFill>
                <a:latin typeface="Book Antiqua"/>
                <a:cs typeface="Book Antiqua"/>
              </a:rPr>
              <a:t>Reinforcement learning for continuous action </a:t>
            </a:r>
            <a:r>
              <a:rPr sz="1600" spc="-10" dirty="0">
                <a:solidFill>
                  <a:srgbClr val="585858"/>
                </a:solidFill>
                <a:latin typeface="Book Antiqua"/>
                <a:cs typeface="Book Antiqua"/>
              </a:rPr>
              <a:t>space </a:t>
            </a:r>
            <a:r>
              <a:rPr sz="1600" spc="-5" dirty="0">
                <a:solidFill>
                  <a:srgbClr val="585858"/>
                </a:solidFill>
                <a:latin typeface="Book Antiqua"/>
                <a:cs typeface="Book Antiqua"/>
              </a:rPr>
              <a:t>is</a:t>
            </a:r>
            <a:r>
              <a:rPr sz="1600" spc="175" dirty="0">
                <a:solidFill>
                  <a:srgbClr val="585858"/>
                </a:solidFill>
                <a:latin typeface="Book Antiqua"/>
                <a:cs typeface="Book Antiqua"/>
              </a:rPr>
              <a:t> </a:t>
            </a:r>
            <a:r>
              <a:rPr sz="1600" spc="-5" dirty="0">
                <a:solidFill>
                  <a:srgbClr val="585858"/>
                </a:solidFill>
                <a:latin typeface="Book Antiqua"/>
                <a:cs typeface="Book Antiqua"/>
              </a:rPr>
              <a:t>hard</a:t>
            </a:r>
            <a:endParaRPr sz="1600" dirty="0">
              <a:latin typeface="Book Antiqua"/>
              <a:cs typeface="Book Antiqua"/>
            </a:endParaRPr>
          </a:p>
        </p:txBody>
      </p:sp>
      <p:sp>
        <p:nvSpPr>
          <p:cNvPr id="3" name="object 3"/>
          <p:cNvSpPr/>
          <p:nvPr/>
        </p:nvSpPr>
        <p:spPr>
          <a:xfrm>
            <a:off x="1206386" y="1478582"/>
            <a:ext cx="5877179" cy="183889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90550" y="665734"/>
            <a:ext cx="6229350" cy="452120"/>
          </a:xfrm>
          <a:prstGeom prst="rect">
            <a:avLst/>
          </a:prstGeom>
        </p:spPr>
        <p:txBody>
          <a:bodyPr vert="horz" wrap="square" lIns="0" tIns="12065" rIns="0" bIns="0" rtlCol="0">
            <a:spAutoFit/>
          </a:bodyPr>
          <a:lstStyle/>
          <a:p>
            <a:pPr marL="12700">
              <a:lnSpc>
                <a:spcPct val="100000"/>
              </a:lnSpc>
              <a:spcBef>
                <a:spcPts val="95"/>
              </a:spcBef>
            </a:pPr>
            <a:r>
              <a:rPr spc="-5" dirty="0"/>
              <a:t>E2E based on Reinforcement</a:t>
            </a:r>
            <a:r>
              <a:rPr spc="5" dirty="0"/>
              <a:t> </a:t>
            </a:r>
            <a:r>
              <a:rPr spc="-5" dirty="0"/>
              <a:t>Learning</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901" y="4140200"/>
            <a:ext cx="6500495" cy="2065020"/>
          </a:xfrm>
          <a:prstGeom prst="rect">
            <a:avLst/>
          </a:prstGeom>
        </p:spPr>
        <p:txBody>
          <a:bodyPr vert="horz" wrap="square" lIns="0" tIns="12065" rIns="0" bIns="0" rtlCol="0">
            <a:spAutoFit/>
          </a:bodyPr>
          <a:lstStyle/>
          <a:p>
            <a:pPr marL="299085" indent="-286385">
              <a:lnSpc>
                <a:spcPct val="100000"/>
              </a:lnSpc>
              <a:spcBef>
                <a:spcPts val="95"/>
              </a:spcBef>
              <a:buSzPct val="112500"/>
              <a:buFont typeface="Wingdings"/>
              <a:buChar char=""/>
              <a:tabLst>
                <a:tab pos="299720" algn="l"/>
              </a:tabLst>
            </a:pPr>
            <a:r>
              <a:rPr sz="1600" b="1" spc="-5" dirty="0">
                <a:solidFill>
                  <a:srgbClr val="585858"/>
                </a:solidFill>
                <a:latin typeface="Book Antiqua"/>
                <a:cs typeface="Book Antiqua"/>
              </a:rPr>
              <a:t>GAN:</a:t>
            </a:r>
            <a:endParaRPr sz="1600" dirty="0">
              <a:latin typeface="Book Antiqua"/>
              <a:cs typeface="Book Antiqua"/>
            </a:endParaRPr>
          </a:p>
          <a:p>
            <a:pPr marL="299085" indent="-286385">
              <a:lnSpc>
                <a:spcPct val="100000"/>
              </a:lnSpc>
              <a:spcBef>
                <a:spcPts val="1735"/>
              </a:spcBef>
              <a:buSzPct val="128571"/>
              <a:buFont typeface="Wingdings"/>
              <a:buChar char=""/>
              <a:tabLst>
                <a:tab pos="299720" algn="l"/>
              </a:tabLst>
            </a:pPr>
            <a:r>
              <a:rPr sz="1400" spc="-5" dirty="0">
                <a:solidFill>
                  <a:srgbClr val="585858"/>
                </a:solidFill>
                <a:latin typeface="Book Antiqua"/>
                <a:cs typeface="Book Antiqua"/>
              </a:rPr>
              <a:t>Generator: </a:t>
            </a:r>
            <a:r>
              <a:rPr sz="1400" dirty="0">
                <a:solidFill>
                  <a:srgbClr val="585858"/>
                </a:solidFill>
                <a:latin typeface="Book Antiqua"/>
                <a:cs typeface="Book Antiqua"/>
              </a:rPr>
              <a:t>maps an </a:t>
            </a:r>
            <a:r>
              <a:rPr sz="1400" spc="-5" dirty="0">
                <a:solidFill>
                  <a:srgbClr val="585858"/>
                </a:solidFill>
                <a:latin typeface="Book Antiqua"/>
                <a:cs typeface="Book Antiqua"/>
              </a:rPr>
              <a:t>input </a:t>
            </a:r>
            <a:r>
              <a:rPr sz="1400" dirty="0">
                <a:solidFill>
                  <a:srgbClr val="585858"/>
                </a:solidFill>
                <a:latin typeface="Book Antiqua"/>
                <a:cs typeface="Book Antiqua"/>
              </a:rPr>
              <a:t>noise, </a:t>
            </a:r>
            <a:r>
              <a:rPr sz="1400" b="1" dirty="0">
                <a:solidFill>
                  <a:srgbClr val="585858"/>
                </a:solidFill>
                <a:latin typeface="Book Antiqua"/>
                <a:cs typeface="Book Antiqua"/>
              </a:rPr>
              <a:t>z</a:t>
            </a:r>
            <a:r>
              <a:rPr sz="1400" dirty="0">
                <a:solidFill>
                  <a:srgbClr val="585858"/>
                </a:solidFill>
                <a:latin typeface="Book Antiqua"/>
                <a:cs typeface="Book Antiqua"/>
              </a:rPr>
              <a:t>, </a:t>
            </a:r>
            <a:r>
              <a:rPr sz="1400" spc="-5" dirty="0">
                <a:solidFill>
                  <a:srgbClr val="585858"/>
                </a:solidFill>
                <a:latin typeface="Book Antiqua"/>
                <a:cs typeface="Book Antiqua"/>
              </a:rPr>
              <a:t>to </a:t>
            </a:r>
            <a:r>
              <a:rPr sz="1400" dirty="0">
                <a:solidFill>
                  <a:srgbClr val="585858"/>
                </a:solidFill>
                <a:latin typeface="Book Antiqua"/>
                <a:cs typeface="Book Antiqua"/>
              </a:rPr>
              <a:t>a</a:t>
            </a:r>
            <a:r>
              <a:rPr sz="1400" spc="-60" dirty="0">
                <a:solidFill>
                  <a:srgbClr val="585858"/>
                </a:solidFill>
                <a:latin typeface="Book Antiqua"/>
                <a:cs typeface="Book Antiqua"/>
              </a:rPr>
              <a:t> </a:t>
            </a:r>
            <a:r>
              <a:rPr sz="1400" dirty="0">
                <a:solidFill>
                  <a:srgbClr val="585858"/>
                </a:solidFill>
                <a:latin typeface="Book Antiqua"/>
                <a:cs typeface="Book Antiqua"/>
              </a:rPr>
              <a:t>sample</a:t>
            </a:r>
            <a:endParaRPr sz="1400" dirty="0">
              <a:latin typeface="Book Antiqua"/>
              <a:cs typeface="Book Antiqua"/>
            </a:endParaRPr>
          </a:p>
          <a:p>
            <a:pPr marL="299085" indent="-286385">
              <a:lnSpc>
                <a:spcPct val="100000"/>
              </a:lnSpc>
              <a:spcBef>
                <a:spcPts val="600"/>
              </a:spcBef>
              <a:buSzPct val="128571"/>
              <a:buFont typeface="Wingdings"/>
              <a:buChar char=""/>
              <a:tabLst>
                <a:tab pos="299720" algn="l"/>
              </a:tabLst>
            </a:pPr>
            <a:r>
              <a:rPr sz="1400" dirty="0">
                <a:solidFill>
                  <a:srgbClr val="585858"/>
                </a:solidFill>
                <a:latin typeface="Book Antiqua"/>
                <a:cs typeface="Book Antiqua"/>
              </a:rPr>
              <a:t>Discriminator: maximizes </a:t>
            </a:r>
            <a:r>
              <a:rPr sz="1400" spc="-5" dirty="0">
                <a:solidFill>
                  <a:srgbClr val="585858"/>
                </a:solidFill>
                <a:latin typeface="Book Antiqua"/>
                <a:cs typeface="Book Antiqua"/>
              </a:rPr>
              <a:t>the ability </a:t>
            </a:r>
            <a:r>
              <a:rPr sz="1400" dirty="0">
                <a:solidFill>
                  <a:srgbClr val="585858"/>
                </a:solidFill>
                <a:latin typeface="Book Antiqua"/>
                <a:cs typeface="Book Antiqua"/>
              </a:rPr>
              <a:t>to distinguish </a:t>
            </a:r>
            <a:r>
              <a:rPr sz="1400" spc="-5" dirty="0">
                <a:solidFill>
                  <a:srgbClr val="585858"/>
                </a:solidFill>
                <a:latin typeface="Book Antiqua"/>
                <a:cs typeface="Book Antiqua"/>
              </a:rPr>
              <a:t>between the </a:t>
            </a:r>
            <a:r>
              <a:rPr sz="1400" dirty="0">
                <a:solidFill>
                  <a:srgbClr val="585858"/>
                </a:solidFill>
                <a:latin typeface="Book Antiqua"/>
                <a:cs typeface="Book Antiqua"/>
              </a:rPr>
              <a:t>two</a:t>
            </a:r>
            <a:r>
              <a:rPr sz="1400" spc="-30" dirty="0">
                <a:solidFill>
                  <a:srgbClr val="585858"/>
                </a:solidFill>
                <a:latin typeface="Book Antiqua"/>
                <a:cs typeface="Book Antiqua"/>
              </a:rPr>
              <a:t> </a:t>
            </a:r>
            <a:r>
              <a:rPr sz="1400" dirty="0">
                <a:solidFill>
                  <a:srgbClr val="585858"/>
                </a:solidFill>
                <a:latin typeface="Book Antiqua"/>
                <a:cs typeface="Book Antiqua"/>
              </a:rPr>
              <a:t>categories</a:t>
            </a:r>
            <a:endParaRPr sz="1400" dirty="0">
              <a:latin typeface="Book Antiqua"/>
              <a:cs typeface="Book Antiqua"/>
            </a:endParaRPr>
          </a:p>
          <a:p>
            <a:pPr>
              <a:lnSpc>
                <a:spcPct val="100000"/>
              </a:lnSpc>
              <a:spcBef>
                <a:spcPts val="40"/>
              </a:spcBef>
            </a:pPr>
            <a:endParaRPr sz="2600" dirty="0">
              <a:latin typeface="Times New Roman"/>
              <a:cs typeface="Times New Roman"/>
            </a:endParaRPr>
          </a:p>
          <a:p>
            <a:pPr marL="299085" indent="-286385">
              <a:lnSpc>
                <a:spcPct val="100000"/>
              </a:lnSpc>
              <a:buSzPct val="112500"/>
              <a:buFont typeface="Wingdings"/>
              <a:buChar char=""/>
              <a:tabLst>
                <a:tab pos="299720" algn="l"/>
              </a:tabLst>
            </a:pPr>
            <a:r>
              <a:rPr sz="1600" b="1" spc="-5" dirty="0">
                <a:solidFill>
                  <a:srgbClr val="585858"/>
                </a:solidFill>
                <a:latin typeface="Book Antiqua"/>
                <a:cs typeface="Book Antiqua"/>
              </a:rPr>
              <a:t>Conditional</a:t>
            </a:r>
            <a:r>
              <a:rPr sz="1600" b="1" spc="30" dirty="0">
                <a:solidFill>
                  <a:srgbClr val="585858"/>
                </a:solidFill>
                <a:latin typeface="Book Antiqua"/>
                <a:cs typeface="Book Antiqua"/>
              </a:rPr>
              <a:t> </a:t>
            </a:r>
            <a:r>
              <a:rPr sz="1600" b="1" spc="-5" dirty="0">
                <a:solidFill>
                  <a:srgbClr val="585858"/>
                </a:solidFill>
                <a:latin typeface="Book Antiqua"/>
                <a:cs typeface="Book Antiqua"/>
              </a:rPr>
              <a:t>GAN:</a:t>
            </a:r>
            <a:endParaRPr sz="1600" dirty="0">
              <a:latin typeface="Book Antiqua"/>
              <a:cs typeface="Book Antiqua"/>
            </a:endParaRPr>
          </a:p>
          <a:p>
            <a:pPr marL="299085" indent="-286385">
              <a:lnSpc>
                <a:spcPct val="100000"/>
              </a:lnSpc>
              <a:spcBef>
                <a:spcPts val="1735"/>
              </a:spcBef>
              <a:buSzPct val="128571"/>
              <a:buFont typeface="Wingdings"/>
              <a:buChar char=""/>
              <a:tabLst>
                <a:tab pos="299720" algn="l"/>
              </a:tabLst>
            </a:pPr>
            <a:r>
              <a:rPr sz="1400" spc="-5" dirty="0">
                <a:solidFill>
                  <a:srgbClr val="585858"/>
                </a:solidFill>
                <a:latin typeface="Book Antiqua"/>
                <a:cs typeface="Book Antiqua"/>
              </a:rPr>
              <a:t>Both </a:t>
            </a:r>
            <a:r>
              <a:rPr sz="1400" dirty="0">
                <a:solidFill>
                  <a:srgbClr val="585858"/>
                </a:solidFill>
                <a:latin typeface="Book Antiqua"/>
                <a:cs typeface="Book Antiqua"/>
              </a:rPr>
              <a:t>G and D are conditioned on some </a:t>
            </a:r>
            <a:r>
              <a:rPr sz="1400" spc="-5" dirty="0">
                <a:solidFill>
                  <a:srgbClr val="585858"/>
                </a:solidFill>
                <a:latin typeface="Book Antiqua"/>
                <a:cs typeface="Book Antiqua"/>
              </a:rPr>
              <a:t>extra </a:t>
            </a:r>
            <a:r>
              <a:rPr sz="1400" dirty="0">
                <a:solidFill>
                  <a:srgbClr val="585858"/>
                </a:solidFill>
                <a:latin typeface="Book Antiqua"/>
                <a:cs typeface="Book Antiqua"/>
              </a:rPr>
              <a:t>information,</a:t>
            </a:r>
            <a:r>
              <a:rPr sz="1400" spc="-90" dirty="0">
                <a:solidFill>
                  <a:srgbClr val="585858"/>
                </a:solidFill>
                <a:latin typeface="Book Antiqua"/>
                <a:cs typeface="Book Antiqua"/>
              </a:rPr>
              <a:t> </a:t>
            </a:r>
            <a:r>
              <a:rPr sz="1400" b="1" dirty="0">
                <a:solidFill>
                  <a:srgbClr val="585858"/>
                </a:solidFill>
                <a:latin typeface="Book Antiqua"/>
                <a:cs typeface="Book Antiqua"/>
              </a:rPr>
              <a:t>m</a:t>
            </a:r>
            <a:endParaRPr sz="1400" dirty="0">
              <a:latin typeface="Book Antiqua"/>
              <a:cs typeface="Book Antiqua"/>
            </a:endParaRPr>
          </a:p>
        </p:txBody>
      </p:sp>
      <p:sp>
        <p:nvSpPr>
          <p:cNvPr id="3" name="object 3"/>
          <p:cNvSpPr/>
          <p:nvPr/>
        </p:nvSpPr>
        <p:spPr>
          <a:xfrm>
            <a:off x="1491030" y="1318269"/>
            <a:ext cx="6068655" cy="275833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90550" y="665734"/>
            <a:ext cx="5184140" cy="452120"/>
          </a:xfrm>
          <a:prstGeom prst="rect">
            <a:avLst/>
          </a:prstGeom>
        </p:spPr>
        <p:txBody>
          <a:bodyPr vert="horz" wrap="square" lIns="0" tIns="12065" rIns="0" bIns="0" rtlCol="0">
            <a:spAutoFit/>
          </a:bodyPr>
          <a:lstStyle/>
          <a:p>
            <a:pPr marL="12700">
              <a:lnSpc>
                <a:spcPct val="100000"/>
              </a:lnSpc>
              <a:spcBef>
                <a:spcPts val="95"/>
              </a:spcBef>
            </a:pPr>
            <a:r>
              <a:rPr spc="-5" dirty="0"/>
              <a:t>E2E based on </a:t>
            </a:r>
            <a:r>
              <a:rPr spc="-10" dirty="0"/>
              <a:t>Conditional</a:t>
            </a:r>
            <a:r>
              <a:rPr spc="50" dirty="0"/>
              <a:t> </a:t>
            </a:r>
            <a:r>
              <a:rPr spc="-5" dirty="0"/>
              <a:t>GAN</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68244" y="1379888"/>
            <a:ext cx="6631365" cy="306862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90550" y="665734"/>
            <a:ext cx="5184140" cy="452120"/>
          </a:xfrm>
          <a:prstGeom prst="rect">
            <a:avLst/>
          </a:prstGeom>
        </p:spPr>
        <p:txBody>
          <a:bodyPr vert="horz" wrap="square" lIns="0" tIns="12065" rIns="0" bIns="0" rtlCol="0">
            <a:spAutoFit/>
          </a:bodyPr>
          <a:lstStyle/>
          <a:p>
            <a:pPr marL="12700">
              <a:lnSpc>
                <a:spcPct val="100000"/>
              </a:lnSpc>
              <a:spcBef>
                <a:spcPts val="95"/>
              </a:spcBef>
            </a:pPr>
            <a:r>
              <a:rPr spc="-5" dirty="0"/>
              <a:t>E2E based on </a:t>
            </a:r>
            <a:r>
              <a:rPr spc="-10" dirty="0"/>
              <a:t>Conditional</a:t>
            </a:r>
            <a:r>
              <a:rPr spc="50" dirty="0"/>
              <a:t> </a:t>
            </a:r>
            <a:r>
              <a:rPr spc="-5" dirty="0"/>
              <a:t>GAN</a:t>
            </a:r>
          </a:p>
        </p:txBody>
      </p:sp>
      <p:sp>
        <p:nvSpPr>
          <p:cNvPr id="5" name="object 5"/>
          <p:cNvSpPr txBox="1"/>
          <p:nvPr/>
        </p:nvSpPr>
        <p:spPr>
          <a:xfrm>
            <a:off x="459740" y="4982717"/>
            <a:ext cx="6263005" cy="762000"/>
          </a:xfrm>
          <a:prstGeom prst="rect">
            <a:avLst/>
          </a:prstGeom>
        </p:spPr>
        <p:txBody>
          <a:bodyPr vert="horz" wrap="square" lIns="0" tIns="12065" rIns="0" bIns="0" rtlCol="0">
            <a:spAutoFit/>
          </a:bodyPr>
          <a:lstStyle/>
          <a:p>
            <a:pPr marL="355600" indent="-342900">
              <a:lnSpc>
                <a:spcPct val="100000"/>
              </a:lnSpc>
              <a:spcBef>
                <a:spcPts val="95"/>
              </a:spcBef>
              <a:buSzPct val="112500"/>
              <a:buFont typeface="Wingdings"/>
              <a:buChar char=""/>
              <a:tabLst>
                <a:tab pos="354965" algn="l"/>
                <a:tab pos="355600" algn="l"/>
              </a:tabLst>
            </a:pPr>
            <a:r>
              <a:rPr sz="1600" spc="-5" dirty="0">
                <a:latin typeface="Book Antiqua"/>
                <a:cs typeface="Book Antiqua"/>
              </a:rPr>
              <a:t>Conditional GAN: model </a:t>
            </a:r>
            <a:r>
              <a:rPr sz="1600" spc="-10" dirty="0">
                <a:latin typeface="Book Antiqua"/>
                <a:cs typeface="Book Antiqua"/>
              </a:rPr>
              <a:t>the </a:t>
            </a:r>
            <a:r>
              <a:rPr sz="1600" spc="-5" dirty="0">
                <a:latin typeface="Book Antiqua"/>
                <a:cs typeface="Book Antiqua"/>
              </a:rPr>
              <a:t>channel output</a:t>
            </a:r>
            <a:r>
              <a:rPr sz="1600" spc="140" dirty="0">
                <a:latin typeface="Book Antiqua"/>
                <a:cs typeface="Book Antiqua"/>
              </a:rPr>
              <a:t> </a:t>
            </a:r>
            <a:r>
              <a:rPr sz="1600" spc="-5" dirty="0">
                <a:latin typeface="Book Antiqua"/>
                <a:cs typeface="Book Antiqua"/>
              </a:rPr>
              <a:t>distribution</a:t>
            </a:r>
            <a:endParaRPr sz="1600" dirty="0">
              <a:latin typeface="Book Antiqua"/>
              <a:cs typeface="Book Antiqua"/>
            </a:endParaRPr>
          </a:p>
          <a:p>
            <a:pPr marL="355600" indent="-342900">
              <a:lnSpc>
                <a:spcPct val="100000"/>
              </a:lnSpc>
              <a:buSzPct val="112500"/>
              <a:buFont typeface="Wingdings"/>
              <a:buChar char=""/>
              <a:tabLst>
                <a:tab pos="354965" algn="l"/>
                <a:tab pos="355600" algn="l"/>
              </a:tabLst>
            </a:pPr>
            <a:r>
              <a:rPr sz="1600" spc="-5" dirty="0">
                <a:latin typeface="Book Antiqua"/>
                <a:cs typeface="Book Antiqua"/>
              </a:rPr>
              <a:t>Surrogate of </a:t>
            </a:r>
            <a:r>
              <a:rPr sz="1600" spc="-10" dirty="0">
                <a:latin typeface="Book Antiqua"/>
                <a:cs typeface="Book Antiqua"/>
              </a:rPr>
              <a:t>the </a:t>
            </a:r>
            <a:r>
              <a:rPr sz="1600" spc="-5" dirty="0">
                <a:latin typeface="Book Antiqua"/>
                <a:cs typeface="Book Antiqua"/>
              </a:rPr>
              <a:t>real channel when training </a:t>
            </a:r>
            <a:r>
              <a:rPr sz="1600" spc="-10" dirty="0">
                <a:latin typeface="Book Antiqua"/>
                <a:cs typeface="Book Antiqua"/>
              </a:rPr>
              <a:t>the</a:t>
            </a:r>
            <a:r>
              <a:rPr sz="1600" spc="155" dirty="0">
                <a:latin typeface="Book Antiqua"/>
                <a:cs typeface="Book Antiqua"/>
              </a:rPr>
              <a:t> </a:t>
            </a:r>
            <a:r>
              <a:rPr sz="1600" spc="-5" dirty="0">
                <a:latin typeface="Book Antiqua"/>
                <a:cs typeface="Book Antiqua"/>
              </a:rPr>
              <a:t>transmitter</a:t>
            </a:r>
            <a:endParaRPr sz="1600" dirty="0">
              <a:latin typeface="Book Antiqua"/>
              <a:cs typeface="Book Antiqua"/>
            </a:endParaRPr>
          </a:p>
          <a:p>
            <a:pPr marL="355600" indent="-342900">
              <a:lnSpc>
                <a:spcPct val="100000"/>
              </a:lnSpc>
              <a:buSzPct val="112500"/>
              <a:buFont typeface="Wingdings"/>
              <a:buChar char=""/>
              <a:tabLst>
                <a:tab pos="354965" algn="l"/>
                <a:tab pos="355600" algn="l"/>
              </a:tabLst>
            </a:pPr>
            <a:r>
              <a:rPr sz="1600" spc="-5" dirty="0">
                <a:latin typeface="Book Antiqua"/>
                <a:cs typeface="Book Antiqua"/>
              </a:rPr>
              <a:t>Received pilots as a part </a:t>
            </a:r>
            <a:r>
              <a:rPr sz="1600" dirty="0">
                <a:latin typeface="Book Antiqua"/>
                <a:cs typeface="Book Antiqua"/>
              </a:rPr>
              <a:t>of </a:t>
            </a:r>
            <a:r>
              <a:rPr sz="1600" spc="-5" dirty="0">
                <a:latin typeface="Book Antiqua"/>
                <a:cs typeface="Book Antiqua"/>
              </a:rPr>
              <a:t>conditioning for time-varying</a:t>
            </a:r>
            <a:r>
              <a:rPr sz="1600" spc="90" dirty="0">
                <a:latin typeface="Book Antiqua"/>
                <a:cs typeface="Book Antiqua"/>
              </a:rPr>
              <a:t> </a:t>
            </a:r>
            <a:r>
              <a:rPr sz="1600" spc="-5" dirty="0">
                <a:latin typeface="Book Antiqua"/>
                <a:cs typeface="Book Antiqua"/>
              </a:rPr>
              <a:t>channel</a:t>
            </a:r>
            <a:endParaRPr sz="1600" dirty="0">
              <a:latin typeface="Book Antiqua"/>
              <a:cs typeface="Book Antiqua"/>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1AFAFE-B025-4125-A1D7-2F1710F8B46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5" name="标题 1">
            <a:extLst>
              <a:ext uri="{FF2B5EF4-FFF2-40B4-BE49-F238E27FC236}">
                <a16:creationId xmlns:a16="http://schemas.microsoft.com/office/drawing/2014/main" id="{9DCB6FF5-DB55-42E9-A690-927BB0FECB3C}"/>
              </a:ext>
            </a:extLst>
          </p:cNvPr>
          <p:cNvSpPr>
            <a:spLocks noGrp="1"/>
          </p:cNvSpPr>
          <p:nvPr>
            <p:ph type="title"/>
          </p:nvPr>
        </p:nvSpPr>
        <p:spPr>
          <a:xfrm>
            <a:off x="488371" y="521855"/>
            <a:ext cx="8229600" cy="1143000"/>
          </a:xfrm>
        </p:spPr>
        <p:txBody>
          <a:bodyPr>
            <a:normAutofit/>
          </a:bodyPr>
          <a:lstStyle/>
          <a:p>
            <a:pPr algn="l"/>
            <a:r>
              <a:rPr lang="en-US" altLang="zh-CN" sz="4000" dirty="0">
                <a:solidFill>
                  <a:schemeClr val="tx2"/>
                </a:solidFill>
              </a:rPr>
              <a:t>RF sensing in </a:t>
            </a:r>
            <a:r>
              <a:rPr lang="en-US" altLang="zh-CN" sz="4000" dirty="0" err="1">
                <a:solidFill>
                  <a:schemeClr val="tx2"/>
                </a:solidFill>
              </a:rPr>
              <a:t>IoT</a:t>
            </a:r>
            <a:endParaRPr lang="zh-CN" altLang="en-US" sz="4000" dirty="0">
              <a:solidFill>
                <a:schemeClr val="tx2"/>
              </a:solidFill>
            </a:endParaRPr>
          </a:p>
        </p:txBody>
      </p:sp>
      <p:pic>
        <p:nvPicPr>
          <p:cNvPr id="2" name="Picture 1">
            <a:extLst>
              <a:ext uri="{FF2B5EF4-FFF2-40B4-BE49-F238E27FC236}">
                <a16:creationId xmlns:a16="http://schemas.microsoft.com/office/drawing/2014/main" id="{3659BB3B-4369-4BC1-8E60-D875ED714A4D}"/>
              </a:ext>
            </a:extLst>
          </p:cNvPr>
          <p:cNvPicPr>
            <a:picLocks noChangeAspect="1"/>
          </p:cNvPicPr>
          <p:nvPr/>
        </p:nvPicPr>
        <p:blipFill>
          <a:blip r:embed="rId3"/>
          <a:stretch>
            <a:fillRect/>
          </a:stretch>
        </p:blipFill>
        <p:spPr>
          <a:xfrm>
            <a:off x="1088661" y="1542003"/>
            <a:ext cx="7030939" cy="4428939"/>
          </a:xfrm>
          <a:prstGeom prst="rect">
            <a:avLst/>
          </a:prstGeom>
        </p:spPr>
      </p:pic>
      <p:sp>
        <p:nvSpPr>
          <p:cNvPr id="5" name="Rectangle 4">
            <a:extLst>
              <a:ext uri="{FF2B5EF4-FFF2-40B4-BE49-F238E27FC236}">
                <a16:creationId xmlns:a16="http://schemas.microsoft.com/office/drawing/2014/main" id="{F62159FC-57D3-4863-AF98-92862C4D7F4C}"/>
              </a:ext>
            </a:extLst>
          </p:cNvPr>
          <p:cNvSpPr/>
          <p:nvPr/>
        </p:nvSpPr>
        <p:spPr>
          <a:xfrm>
            <a:off x="2536163" y="6096378"/>
            <a:ext cx="448071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Framework of RF sensing in Internet of Things</a:t>
            </a:r>
          </a:p>
        </p:txBody>
      </p:sp>
    </p:spTree>
    <p:extLst>
      <p:ext uri="{BB962C8B-B14F-4D97-AF65-F5344CB8AC3E}">
        <p14:creationId xmlns:p14="http://schemas.microsoft.com/office/powerpoint/2010/main" val="624552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2508" y="2450492"/>
            <a:ext cx="3202594" cy="303920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3756" y="3276598"/>
            <a:ext cx="5381244" cy="357987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90550" y="665734"/>
            <a:ext cx="6169025" cy="452120"/>
          </a:xfrm>
          <a:prstGeom prst="rect">
            <a:avLst/>
          </a:prstGeom>
        </p:spPr>
        <p:txBody>
          <a:bodyPr vert="horz" wrap="square" lIns="0" tIns="12065" rIns="0" bIns="0" rtlCol="0">
            <a:spAutoFit/>
          </a:bodyPr>
          <a:lstStyle/>
          <a:p>
            <a:pPr marL="12700">
              <a:lnSpc>
                <a:spcPct val="100000"/>
              </a:lnSpc>
              <a:spcBef>
                <a:spcPts val="95"/>
              </a:spcBef>
            </a:pPr>
            <a:r>
              <a:rPr spc="-5" dirty="0"/>
              <a:t>Simulation </a:t>
            </a:r>
            <a:r>
              <a:rPr spc="-10" dirty="0"/>
              <a:t>Results: </a:t>
            </a:r>
            <a:r>
              <a:rPr spc="-5" dirty="0"/>
              <a:t>AWGN</a:t>
            </a:r>
            <a:r>
              <a:rPr spc="85" dirty="0"/>
              <a:t> </a:t>
            </a:r>
            <a:r>
              <a:rPr spc="-10" dirty="0"/>
              <a:t>Channels</a:t>
            </a:r>
          </a:p>
        </p:txBody>
      </p:sp>
      <p:sp>
        <p:nvSpPr>
          <p:cNvPr id="6" name="object 6"/>
          <p:cNvSpPr txBox="1"/>
          <p:nvPr/>
        </p:nvSpPr>
        <p:spPr>
          <a:xfrm>
            <a:off x="535940" y="1938273"/>
            <a:ext cx="4691380" cy="756920"/>
          </a:xfrm>
          <a:prstGeom prst="rect">
            <a:avLst/>
          </a:prstGeom>
        </p:spPr>
        <p:txBody>
          <a:bodyPr vert="horz" wrap="square" lIns="0" tIns="12065" rIns="0" bIns="0" rtlCol="0">
            <a:spAutoFit/>
          </a:bodyPr>
          <a:lstStyle/>
          <a:p>
            <a:pPr marL="299085" indent="-286385">
              <a:lnSpc>
                <a:spcPct val="100000"/>
              </a:lnSpc>
              <a:spcBef>
                <a:spcPts val="95"/>
              </a:spcBef>
              <a:buFont typeface="Wingdings"/>
              <a:buChar char=""/>
              <a:tabLst>
                <a:tab pos="299720" algn="l"/>
              </a:tabLst>
            </a:pPr>
            <a:r>
              <a:rPr sz="1600" b="1" spc="-5" dirty="0">
                <a:latin typeface="Arial"/>
                <a:cs typeface="Arial"/>
              </a:rPr>
              <a:t>Similar to </a:t>
            </a:r>
            <a:r>
              <a:rPr sz="1600" b="1" spc="-15" dirty="0">
                <a:latin typeface="Arial"/>
                <a:cs typeface="Arial"/>
              </a:rPr>
              <a:t>AWGN </a:t>
            </a:r>
            <a:r>
              <a:rPr sz="1600" b="1" spc="5" dirty="0">
                <a:latin typeface="Arial"/>
                <a:cs typeface="Arial"/>
              </a:rPr>
              <a:t>with </a:t>
            </a:r>
            <a:r>
              <a:rPr sz="1600" b="1" spc="-5" dirty="0">
                <a:latin typeface="Arial"/>
                <a:cs typeface="Arial"/>
              </a:rPr>
              <a:t>standard 16 </a:t>
            </a:r>
            <a:r>
              <a:rPr sz="1600" b="1" spc="-20" dirty="0">
                <a:latin typeface="Arial"/>
                <a:cs typeface="Arial"/>
              </a:rPr>
              <a:t>QAM</a:t>
            </a:r>
            <a:r>
              <a:rPr sz="1600" b="1" spc="200" dirty="0">
                <a:latin typeface="Arial"/>
                <a:cs typeface="Arial"/>
              </a:rPr>
              <a:t> </a:t>
            </a:r>
            <a:r>
              <a:rPr sz="1600" b="1" spc="-5" dirty="0">
                <a:latin typeface="Arial"/>
                <a:cs typeface="Arial"/>
              </a:rPr>
              <a:t>input</a:t>
            </a:r>
            <a:endParaRPr sz="1600" dirty="0">
              <a:latin typeface="Arial"/>
              <a:cs typeface="Arial"/>
            </a:endParaRPr>
          </a:p>
          <a:p>
            <a:pPr>
              <a:lnSpc>
                <a:spcPct val="100000"/>
              </a:lnSpc>
              <a:spcBef>
                <a:spcPts val="20"/>
              </a:spcBef>
              <a:buFont typeface="Wingdings"/>
              <a:buChar char=""/>
            </a:pPr>
            <a:endParaRPr sz="1650" dirty="0">
              <a:latin typeface="Times New Roman"/>
              <a:cs typeface="Times New Roman"/>
            </a:endParaRPr>
          </a:p>
          <a:p>
            <a:pPr marL="299085" indent="-286385">
              <a:lnSpc>
                <a:spcPct val="100000"/>
              </a:lnSpc>
              <a:buFont typeface="Wingdings"/>
              <a:buChar char=""/>
              <a:tabLst>
                <a:tab pos="299720" algn="l"/>
              </a:tabLst>
            </a:pPr>
            <a:r>
              <a:rPr sz="1600" b="1" spc="-5" dirty="0">
                <a:latin typeface="Arial"/>
                <a:cs typeface="Arial"/>
              </a:rPr>
              <a:t>Similar to hamming(7,4) </a:t>
            </a:r>
            <a:r>
              <a:rPr sz="1600" b="1" spc="5" dirty="0">
                <a:latin typeface="Arial"/>
                <a:cs typeface="Arial"/>
              </a:rPr>
              <a:t>with</a:t>
            </a:r>
            <a:r>
              <a:rPr sz="1600" b="1" spc="85" dirty="0">
                <a:latin typeface="Arial"/>
                <a:cs typeface="Arial"/>
              </a:rPr>
              <a:t> </a:t>
            </a:r>
            <a:r>
              <a:rPr sz="1600" b="1" spc="-5" dirty="0">
                <a:latin typeface="Arial"/>
                <a:cs typeface="Arial"/>
              </a:rPr>
              <a:t>MLD</a:t>
            </a:r>
            <a:endParaRPr sz="1600" dirty="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650"/>
              </a:lnSpc>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685800" y="492255"/>
            <a:ext cx="7610405" cy="5222745"/>
          </a:xfrm>
          <a:prstGeom prst="rect">
            <a:avLst/>
          </a:prstGeom>
        </p:spPr>
      </p:pic>
      <p:sp>
        <p:nvSpPr>
          <p:cNvPr id="5" name="TextBox 4"/>
          <p:cNvSpPr txBox="1"/>
          <p:nvPr/>
        </p:nvSpPr>
        <p:spPr>
          <a:xfrm>
            <a:off x="3733800" y="6172200"/>
            <a:ext cx="4134465" cy="415498"/>
          </a:xfrm>
          <a:prstGeom prst="rect">
            <a:avLst/>
          </a:prstGeom>
          <a:noFill/>
        </p:spPr>
        <p:txBody>
          <a:bodyPr wrap="none" rtlCol="0">
            <a:spAutoFit/>
          </a:bodyPr>
          <a:lstStyle/>
          <a:p>
            <a:r>
              <a:rPr lang="en-US" sz="1050" dirty="0"/>
              <a:t>Source: </a:t>
            </a:r>
          </a:p>
          <a:p>
            <a:r>
              <a:rPr lang="en-US" sz="1050" dirty="0"/>
              <a:t>http://isca2016.eecs.umich.edu/</a:t>
            </a:r>
            <a:r>
              <a:rPr lang="en-US" sz="1050" dirty="0" err="1"/>
              <a:t>wp</a:t>
            </a:r>
            <a:r>
              <a:rPr lang="en-US" sz="1050" dirty="0"/>
              <a:t>-content/uploads/2016/07/4A-1.pdf</a:t>
            </a:r>
          </a:p>
        </p:txBody>
      </p:sp>
    </p:spTree>
    <p:extLst>
      <p:ext uri="{BB962C8B-B14F-4D97-AF65-F5344CB8AC3E}">
        <p14:creationId xmlns:p14="http://schemas.microsoft.com/office/powerpoint/2010/main" val="2439006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457172" y="273684"/>
            <a:ext cx="8227784" cy="1143909"/>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CA" sz="3991" spc="-1">
                <a:solidFill>
                  <a:srgbClr val="000000"/>
                </a:solidFill>
                <a:uFill>
                  <a:solidFill>
                    <a:srgbClr val="FFFFFF"/>
                  </a:solidFill>
                </a:uFill>
                <a:latin typeface="Arial"/>
                <a:ea typeface="DejaVu Sans"/>
              </a:rPr>
              <a:t>Motivation</a:t>
            </a:r>
            <a:endParaRPr lang="en-CA" sz="3991" spc="-1">
              <a:solidFill>
                <a:srgbClr val="000000"/>
              </a:solidFill>
              <a:uFill>
                <a:solidFill>
                  <a:srgbClr val="FFFFFF"/>
                </a:solidFill>
              </a:uFill>
              <a:latin typeface="Arial"/>
            </a:endParaRPr>
          </a:p>
        </p:txBody>
      </p:sp>
      <p:sp>
        <p:nvSpPr>
          <p:cNvPr id="183" name="CustomShape 2"/>
          <p:cNvSpPr/>
          <p:nvPr/>
        </p:nvSpPr>
        <p:spPr>
          <a:xfrm>
            <a:off x="457172" y="1604706"/>
            <a:ext cx="8228437" cy="3976087"/>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391867" indent="-293247">
              <a:spcBef>
                <a:spcPts val="1285"/>
              </a:spcBef>
              <a:buClr>
                <a:srgbClr val="000000"/>
              </a:buClr>
              <a:buSzPct val="45000"/>
              <a:buFont typeface="Wingdings" charset="2"/>
              <a:buChar char=""/>
            </a:pPr>
            <a:r>
              <a:rPr lang="en-CA" sz="2903" spc="-1" dirty="0">
                <a:solidFill>
                  <a:srgbClr val="000000"/>
                </a:solidFill>
                <a:uFill>
                  <a:solidFill>
                    <a:srgbClr val="FFFFFF"/>
                  </a:solidFill>
                </a:uFill>
                <a:latin typeface="Arial"/>
                <a:ea typeface="DejaVu Sans"/>
              </a:rPr>
              <a:t>Deep Neural Networks are BIG ... and getting BIGGER</a:t>
            </a:r>
            <a:endParaRPr lang="en-CA" sz="2903" spc="-1" dirty="0">
              <a:solidFill>
                <a:srgbClr val="000000"/>
              </a:solidFill>
              <a:uFill>
                <a:solidFill>
                  <a:srgbClr val="FFFFFF"/>
                </a:solidFill>
              </a:uFill>
              <a:latin typeface="Arial"/>
            </a:endParaRPr>
          </a:p>
          <a:p>
            <a:pPr marL="783734" lvl="1" indent="-293247">
              <a:spcBef>
                <a:spcPts val="1029"/>
              </a:spcBef>
              <a:buClr>
                <a:srgbClr val="000000"/>
              </a:buClr>
              <a:buSzPct val="75000"/>
              <a:buFont typeface="Symbol"/>
              <a:buChar char=""/>
            </a:pPr>
            <a:r>
              <a:rPr lang="en-CA" sz="2540" spc="-1" dirty="0">
                <a:solidFill>
                  <a:srgbClr val="000000"/>
                </a:solidFill>
                <a:uFill>
                  <a:solidFill>
                    <a:srgbClr val="FFFFFF"/>
                  </a:solidFill>
                </a:uFill>
                <a:latin typeface="Arial"/>
                <a:ea typeface="DejaVu Sans"/>
              </a:rPr>
              <a:t>e.g. </a:t>
            </a:r>
            <a:r>
              <a:rPr lang="en-CA" sz="2540" spc="-1" dirty="0" err="1">
                <a:solidFill>
                  <a:srgbClr val="000000"/>
                </a:solidFill>
                <a:uFill>
                  <a:solidFill>
                    <a:srgbClr val="FFFFFF"/>
                  </a:solidFill>
                </a:uFill>
                <a:latin typeface="Arial"/>
                <a:ea typeface="DejaVu Sans"/>
              </a:rPr>
              <a:t>AlexNet</a:t>
            </a:r>
            <a:r>
              <a:rPr lang="en-CA" sz="2540" spc="-1" dirty="0">
                <a:solidFill>
                  <a:srgbClr val="000000"/>
                </a:solidFill>
                <a:uFill>
                  <a:solidFill>
                    <a:srgbClr val="FFFFFF"/>
                  </a:solidFill>
                </a:uFill>
                <a:latin typeface="Arial"/>
                <a:ea typeface="DejaVu Sans"/>
              </a:rPr>
              <a:t> (240 MB), VGG-16 (520 MB)</a:t>
            </a:r>
            <a:endParaRPr lang="en-CA" sz="2540" spc="-1" dirty="0">
              <a:solidFill>
                <a:srgbClr val="000000"/>
              </a:solidFill>
              <a:uFill>
                <a:solidFill>
                  <a:srgbClr val="FFFFFF"/>
                </a:solidFill>
              </a:uFill>
              <a:latin typeface="Arial"/>
            </a:endParaRPr>
          </a:p>
          <a:p>
            <a:pPr>
              <a:spcBef>
                <a:spcPts val="1029"/>
              </a:spcBef>
            </a:pPr>
            <a:endParaRPr lang="en-CA" sz="2540" spc="-1" dirty="0">
              <a:solidFill>
                <a:srgbClr val="000000"/>
              </a:solidFill>
              <a:uFill>
                <a:solidFill>
                  <a:srgbClr val="FFFFFF"/>
                </a:solidFill>
              </a:uFill>
              <a:latin typeface="Arial"/>
            </a:endParaRPr>
          </a:p>
          <a:p>
            <a:pPr marL="391867" indent="-293247">
              <a:spcBef>
                <a:spcPts val="1285"/>
              </a:spcBef>
              <a:buClr>
                <a:srgbClr val="000000"/>
              </a:buClr>
              <a:buSzPct val="45000"/>
              <a:buFont typeface="Wingdings" charset="2"/>
              <a:buChar char=""/>
            </a:pPr>
            <a:r>
              <a:rPr lang="en-CA" sz="2903" spc="-1" dirty="0">
                <a:solidFill>
                  <a:srgbClr val="000000"/>
                </a:solidFill>
                <a:uFill>
                  <a:solidFill>
                    <a:srgbClr val="FFFFFF"/>
                  </a:solidFill>
                </a:uFill>
                <a:latin typeface="Arial"/>
                <a:ea typeface="DejaVu Sans"/>
              </a:rPr>
              <a:t>Not suitable for low-power mobile/embedded systems</a:t>
            </a:r>
            <a:endParaRPr lang="en-CA" sz="2903" spc="-1" dirty="0">
              <a:solidFill>
                <a:srgbClr val="000000"/>
              </a:solidFill>
              <a:uFill>
                <a:solidFill>
                  <a:srgbClr val="FFFFFF"/>
                </a:solidFill>
              </a:uFill>
              <a:latin typeface="Arial"/>
            </a:endParaRPr>
          </a:p>
          <a:p>
            <a:pPr marL="391867" indent="-293247">
              <a:spcBef>
                <a:spcPts val="1285"/>
              </a:spcBef>
              <a:buClr>
                <a:srgbClr val="000000"/>
              </a:buClr>
              <a:buSzPct val="45000"/>
              <a:buFont typeface="Wingdings" charset="2"/>
              <a:buChar char=""/>
            </a:pPr>
            <a:r>
              <a:rPr lang="en-CA" sz="2903" b="1" spc="-1" dirty="0">
                <a:solidFill>
                  <a:srgbClr val="000000"/>
                </a:solidFill>
                <a:uFill>
                  <a:solidFill>
                    <a:srgbClr val="FFFFFF"/>
                  </a:solidFill>
                </a:uFill>
                <a:latin typeface="Arial"/>
                <a:ea typeface="DejaVu Sans"/>
              </a:rPr>
              <a:t>Solution: Deep Compression</a:t>
            </a:r>
            <a:endParaRPr lang="en-CA" sz="2903"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18206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457172" y="273684"/>
            <a:ext cx="8227784" cy="1143909"/>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CA" sz="3991" spc="-1">
                <a:solidFill>
                  <a:srgbClr val="000000"/>
                </a:solidFill>
                <a:uFill>
                  <a:solidFill>
                    <a:srgbClr val="FFFFFF"/>
                  </a:solidFill>
                </a:uFill>
                <a:latin typeface="Arial"/>
              </a:rPr>
              <a:t>Deep Compression</a:t>
            </a:r>
          </a:p>
        </p:txBody>
      </p:sp>
      <p:graphicFrame>
        <p:nvGraphicFramePr>
          <p:cNvPr id="185" name="Object 2"/>
          <p:cNvGraphicFramePr/>
          <p:nvPr/>
        </p:nvGraphicFramePr>
        <p:xfrm>
          <a:off x="457172" y="1605033"/>
          <a:ext cx="8227784" cy="3976087"/>
        </p:xfrm>
        <a:graphic>
          <a:graphicData uri="http://schemas.openxmlformats.org/presentationml/2006/ole">
            <mc:AlternateContent xmlns:mc="http://schemas.openxmlformats.org/markup-compatibility/2006">
              <mc:Choice xmlns:v="urn:schemas-microsoft-com:vml" Requires="v">
                <p:oleObj spid="_x0000_s1046" r:id="rId4" imgW="0" imgH="0" progId="Word.Document.12">
                  <p:embed/>
                </p:oleObj>
              </mc:Choice>
              <mc:Fallback>
                <p:oleObj r:id="rId4" imgW="0" imgH="0" progId="Word.Document.12">
                  <p:embed/>
                  <p:pic>
                    <p:nvPicPr>
                      <p:cNvPr id="185" name="Object 2"/>
                      <p:cNvPicPr/>
                      <p:nvPr/>
                    </p:nvPicPr>
                    <p:blipFill>
                      <a:blip r:embed="rId5"/>
                      <a:stretch/>
                    </p:blipFill>
                    <p:spPr>
                      <a:xfrm>
                        <a:off x="457172" y="1605033"/>
                        <a:ext cx="8227784" cy="3976087"/>
                      </a:xfrm>
                      <a:prstGeom prst="rect">
                        <a:avLst/>
                      </a:prstGeom>
                      <a:ln>
                        <a:noFill/>
                      </a:ln>
                    </p:spPr>
                  </p:pic>
                </p:oleObj>
              </mc:Fallback>
            </mc:AlternateContent>
          </a:graphicData>
        </a:graphic>
      </p:graphicFrame>
      <p:sp>
        <p:nvSpPr>
          <p:cNvPr id="187" name="CustomShape 3"/>
          <p:cNvSpPr/>
          <p:nvPr/>
        </p:nvSpPr>
        <p:spPr>
          <a:xfrm>
            <a:off x="457172" y="1605033"/>
            <a:ext cx="8227784" cy="4134138"/>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95934" indent="-195607">
              <a:buClr>
                <a:srgbClr val="000000"/>
              </a:buClr>
              <a:buSzPct val="45000"/>
              <a:buFont typeface="Wingdings" charset="2"/>
              <a:buChar char=""/>
            </a:pPr>
            <a:r>
              <a:rPr lang="en-CA" sz="2903" spc="-1" dirty="0">
                <a:solidFill>
                  <a:srgbClr val="000000"/>
                </a:solidFill>
                <a:uFill>
                  <a:solidFill>
                    <a:srgbClr val="FFFFFF"/>
                  </a:solidFill>
                </a:uFill>
                <a:latin typeface="Arial"/>
              </a:rPr>
              <a:t>Technique to reduce size of neural networks without losing accuracy</a:t>
            </a:r>
          </a:p>
          <a:p>
            <a:pPr>
              <a:lnSpc>
                <a:spcPct val="100000"/>
              </a:lnSpc>
            </a:pPr>
            <a:endParaRPr lang="en-CA" sz="2903" spc="-1" dirty="0">
              <a:solidFill>
                <a:srgbClr val="000000"/>
              </a:solidFill>
              <a:uFill>
                <a:solidFill>
                  <a:srgbClr val="FFFFFF"/>
                </a:solidFill>
              </a:uFill>
              <a:latin typeface="Arial"/>
            </a:endParaRPr>
          </a:p>
          <a:p>
            <a:pPr marL="783734" lvl="3" indent="-195607">
              <a:buClr>
                <a:srgbClr val="000000"/>
              </a:buClr>
              <a:buFont typeface="StarSymbol"/>
              <a:buAutoNum type="arabicParenR"/>
            </a:pPr>
            <a:r>
              <a:rPr lang="en-CA" sz="2903" spc="-1" dirty="0">
                <a:solidFill>
                  <a:srgbClr val="000000"/>
                </a:solidFill>
                <a:uFill>
                  <a:solidFill>
                    <a:srgbClr val="FFFFFF"/>
                  </a:solidFill>
                </a:uFill>
                <a:latin typeface="Arial"/>
              </a:rPr>
              <a:t> Pruning to Reduce Number of Weights</a:t>
            </a:r>
          </a:p>
          <a:p>
            <a:pPr>
              <a:lnSpc>
                <a:spcPct val="100000"/>
              </a:lnSpc>
            </a:pPr>
            <a:endParaRPr lang="en-CA" sz="2903" spc="-1" dirty="0">
              <a:solidFill>
                <a:srgbClr val="000000"/>
              </a:solidFill>
              <a:uFill>
                <a:solidFill>
                  <a:srgbClr val="FFFFFF"/>
                </a:solidFill>
              </a:uFill>
              <a:latin typeface="Arial"/>
            </a:endParaRPr>
          </a:p>
          <a:p>
            <a:pPr marL="783734" lvl="3" indent="-195607">
              <a:buClr>
                <a:srgbClr val="000000"/>
              </a:buClr>
              <a:buFont typeface="StarSymbol"/>
              <a:buAutoNum type="arabicParenR"/>
            </a:pPr>
            <a:r>
              <a:rPr lang="en-CA" sz="2903" spc="-1" dirty="0">
                <a:solidFill>
                  <a:srgbClr val="000000"/>
                </a:solidFill>
                <a:uFill>
                  <a:solidFill>
                    <a:srgbClr val="FFFFFF"/>
                  </a:solidFill>
                </a:uFill>
                <a:latin typeface="Arial"/>
              </a:rPr>
              <a:t> Quantization to Reduce Bits per Weight</a:t>
            </a:r>
          </a:p>
          <a:p>
            <a:pPr>
              <a:lnSpc>
                <a:spcPct val="100000"/>
              </a:lnSpc>
            </a:pPr>
            <a:endParaRPr lang="en-CA" sz="2903" spc="-1" dirty="0">
              <a:solidFill>
                <a:srgbClr val="000000"/>
              </a:solidFill>
              <a:uFill>
                <a:solidFill>
                  <a:srgbClr val="FFFFFF"/>
                </a:solidFill>
              </a:uFill>
              <a:latin typeface="Arial"/>
            </a:endParaRPr>
          </a:p>
          <a:p>
            <a:pPr marL="783734" lvl="3" indent="-195607">
              <a:buClr>
                <a:srgbClr val="000000"/>
              </a:buClr>
              <a:buFont typeface="StarSymbol"/>
              <a:buAutoNum type="arabicParenR"/>
            </a:pPr>
            <a:r>
              <a:rPr lang="en-CA" sz="2903" spc="-1" dirty="0">
                <a:solidFill>
                  <a:srgbClr val="000000"/>
                </a:solidFill>
                <a:uFill>
                  <a:solidFill>
                    <a:srgbClr val="FFFFFF"/>
                  </a:solidFill>
                </a:uFill>
                <a:latin typeface="Arial"/>
              </a:rPr>
              <a:t> Huffman Encoding</a:t>
            </a:r>
          </a:p>
          <a:p>
            <a:pPr>
              <a:lnSpc>
                <a:spcPct val="100000"/>
              </a:lnSpc>
            </a:pPr>
            <a:endParaRPr lang="en-CA" sz="2903" spc="-1" dirty="0">
              <a:solidFill>
                <a:srgbClr val="000000"/>
              </a:solidFill>
              <a:uFill>
                <a:solidFill>
                  <a:srgbClr val="FFFFFF"/>
                </a:solidFill>
              </a:uFill>
              <a:latin typeface="Arial"/>
            </a:endParaRPr>
          </a:p>
          <a:p>
            <a:pPr>
              <a:lnSpc>
                <a:spcPct val="100000"/>
              </a:lnSpc>
            </a:pPr>
            <a:endParaRPr lang="en-CA" sz="2903" spc="-1" dirty="0">
              <a:solidFill>
                <a:srgbClr val="000000"/>
              </a:solidFill>
              <a:uFill>
                <a:solidFill>
                  <a:srgbClr val="FFFFFF"/>
                </a:solidFill>
              </a:uFill>
              <a:latin typeface="Arial"/>
            </a:endParaRPr>
          </a:p>
        </p:txBody>
      </p:sp>
      <p:sp>
        <p:nvSpPr>
          <p:cNvPr id="188" name="CustomShape 4"/>
          <p:cNvSpPr/>
          <p:nvPr/>
        </p:nvSpPr>
        <p:spPr>
          <a:xfrm>
            <a:off x="838200" y="5896206"/>
            <a:ext cx="7118489" cy="931977"/>
          </a:xfrm>
          <a:prstGeom prst="rect">
            <a:avLst/>
          </a:prstGeom>
          <a:noFill/>
          <a:ln>
            <a:noFill/>
          </a:ln>
        </p:spPr>
        <p:style>
          <a:lnRef idx="0">
            <a:scrgbClr r="0" g="0" b="0"/>
          </a:lnRef>
          <a:fillRef idx="0">
            <a:scrgbClr r="0" g="0" b="0"/>
          </a:fillRef>
          <a:effectRef idx="0">
            <a:scrgbClr r="0" g="0" b="0"/>
          </a:effectRef>
          <a:fontRef idx="minor"/>
        </p:style>
        <p:txBody>
          <a:bodyPr lIns="81638" tIns="40819" rIns="81638" bIns="40819"/>
          <a:lstStyle/>
          <a:p>
            <a:pPr marL="391867" indent="-292921">
              <a:spcBef>
                <a:spcPts val="1285"/>
              </a:spcBef>
              <a:buClr>
                <a:srgbClr val="000000"/>
              </a:buClr>
              <a:buSzPct val="45000"/>
              <a:buFont typeface="Wingdings" charset="2"/>
              <a:buChar char=""/>
            </a:pPr>
            <a:r>
              <a:rPr lang="en-CA" sz="1200" spc="-1" dirty="0">
                <a:solidFill>
                  <a:srgbClr val="000000"/>
                </a:solidFill>
                <a:uFill>
                  <a:solidFill>
                    <a:srgbClr val="FFFFFF"/>
                  </a:solidFill>
                </a:uFill>
                <a:latin typeface="Arial"/>
                <a:ea typeface="DejaVu Sans"/>
              </a:rPr>
              <a:t>“Deep Compression: Compressing Deep Neural Networks with Pruning, Trained Quantization and Huffman Coding”, Song Han et al., ICLR 2016</a:t>
            </a:r>
            <a:endParaRPr lang="en-CA" sz="1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3440869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CustomShape 1"/>
          <p:cNvSpPr/>
          <p:nvPr/>
        </p:nvSpPr>
        <p:spPr>
          <a:xfrm>
            <a:off x="457172" y="273684"/>
            <a:ext cx="8227784" cy="1143909"/>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CA" sz="3991" spc="-1">
                <a:solidFill>
                  <a:srgbClr val="000000"/>
                </a:solidFill>
                <a:uFill>
                  <a:solidFill>
                    <a:srgbClr val="FFFFFF"/>
                  </a:solidFill>
                </a:uFill>
                <a:latin typeface="Arial"/>
                <a:ea typeface="DejaVu Sans"/>
              </a:rPr>
              <a:t>Deep Compression</a:t>
            </a:r>
            <a:endParaRPr lang="en-CA" sz="3991" spc="-1">
              <a:solidFill>
                <a:srgbClr val="000000"/>
              </a:solidFill>
              <a:uFill>
                <a:solidFill>
                  <a:srgbClr val="FFFFFF"/>
                </a:solidFill>
              </a:uFill>
              <a:latin typeface="Arial"/>
            </a:endParaRPr>
          </a:p>
        </p:txBody>
      </p:sp>
      <p:sp>
        <p:nvSpPr>
          <p:cNvPr id="190" name="CustomShape 2"/>
          <p:cNvSpPr/>
          <p:nvPr/>
        </p:nvSpPr>
        <p:spPr>
          <a:xfrm>
            <a:off x="440607" y="5685290"/>
            <a:ext cx="8227784" cy="913364"/>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391867" indent="-292921">
              <a:spcBef>
                <a:spcPts val="1285"/>
              </a:spcBef>
              <a:buClr>
                <a:srgbClr val="000000"/>
              </a:buClr>
              <a:buSzPct val="45000"/>
              <a:buFont typeface="Wingdings" charset="2"/>
              <a:buChar char=""/>
            </a:pPr>
            <a:r>
              <a:rPr lang="en-CA" sz="1200" spc="-1" dirty="0">
                <a:solidFill>
                  <a:srgbClr val="000000"/>
                </a:solidFill>
                <a:uFill>
                  <a:solidFill>
                    <a:srgbClr val="FFFFFF"/>
                  </a:solidFill>
                </a:uFill>
                <a:latin typeface="Arial"/>
                <a:ea typeface="DejaVu Sans"/>
              </a:rPr>
              <a:t>“Deep Compression: Compressing Deep Neural Networks with Pruning, Trained Quantization and Huffman Coding”, Song Han et al., ICLR 2016</a:t>
            </a:r>
            <a:endParaRPr lang="en-CA" sz="1200" spc="-1" dirty="0">
              <a:solidFill>
                <a:srgbClr val="000000"/>
              </a:solidFill>
              <a:uFill>
                <a:solidFill>
                  <a:srgbClr val="FFFFFF"/>
                </a:solidFill>
              </a:uFill>
              <a:latin typeface="Arial"/>
            </a:endParaRPr>
          </a:p>
        </p:txBody>
      </p:sp>
      <p:pic>
        <p:nvPicPr>
          <p:cNvPr id="191" name="Picture 190"/>
          <p:cNvPicPr/>
          <p:nvPr/>
        </p:nvPicPr>
        <p:blipFill>
          <a:blip r:embed="rId2"/>
          <a:stretch/>
        </p:blipFill>
        <p:spPr>
          <a:xfrm>
            <a:off x="327" y="1175945"/>
            <a:ext cx="9142127" cy="3607084"/>
          </a:xfrm>
          <a:prstGeom prst="rect">
            <a:avLst/>
          </a:prstGeom>
          <a:ln>
            <a:noFill/>
          </a:ln>
        </p:spPr>
      </p:pic>
    </p:spTree>
    <p:extLst>
      <p:ext uri="{BB962C8B-B14F-4D97-AF65-F5344CB8AC3E}">
        <p14:creationId xmlns:p14="http://schemas.microsoft.com/office/powerpoint/2010/main" val="18721970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72" y="630249"/>
            <a:ext cx="8229090" cy="430887"/>
          </a:xfrm>
        </p:spPr>
        <p:txBody>
          <a:bodyPr/>
          <a:lstStyle/>
          <a:p>
            <a:r>
              <a:rPr lang="en-US" dirty="0"/>
              <a:t>Pruning Results</a:t>
            </a:r>
          </a:p>
        </p:txBody>
      </p:sp>
      <p:pic>
        <p:nvPicPr>
          <p:cNvPr id="4" name="Picture 3"/>
          <p:cNvPicPr>
            <a:picLocks noChangeAspect="1"/>
          </p:cNvPicPr>
          <p:nvPr/>
        </p:nvPicPr>
        <p:blipFill>
          <a:blip r:embed="rId2"/>
          <a:stretch>
            <a:fillRect/>
          </a:stretch>
        </p:blipFill>
        <p:spPr>
          <a:xfrm>
            <a:off x="639644" y="1798372"/>
            <a:ext cx="8168739" cy="3387326"/>
          </a:xfrm>
          <a:prstGeom prst="rect">
            <a:avLst/>
          </a:prstGeom>
        </p:spPr>
      </p:pic>
    </p:spTree>
    <p:extLst>
      <p:ext uri="{BB962C8B-B14F-4D97-AF65-F5344CB8AC3E}">
        <p14:creationId xmlns:p14="http://schemas.microsoft.com/office/powerpoint/2010/main" val="354027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72" y="414806"/>
            <a:ext cx="8229090" cy="861774"/>
          </a:xfrm>
        </p:spPr>
        <p:txBody>
          <a:bodyPr/>
          <a:lstStyle/>
          <a:p>
            <a:r>
              <a:rPr lang="en-US" dirty="0"/>
              <a:t>Convolutional Neural Network on Cancer Image Dataset</a:t>
            </a:r>
          </a:p>
        </p:txBody>
      </p:sp>
      <p:graphicFrame>
        <p:nvGraphicFramePr>
          <p:cNvPr id="4" name="Content Placeholder 4">
            <a:extLst>
              <a:ext uri="{FF2B5EF4-FFF2-40B4-BE49-F238E27FC236}">
                <a16:creationId xmlns:a16="http://schemas.microsoft.com/office/drawing/2014/main" id="{42F0322F-2B30-42AF-925C-3C01C342E008}"/>
              </a:ext>
            </a:extLst>
          </p:cNvPr>
          <p:cNvGraphicFramePr>
            <a:graphicFrameLocks/>
          </p:cNvGraphicFramePr>
          <p:nvPr>
            <p:extLst>
              <p:ext uri="{D42A27DB-BD31-4B8C-83A1-F6EECF244321}">
                <p14:modId xmlns:p14="http://schemas.microsoft.com/office/powerpoint/2010/main" val="724420592"/>
              </p:ext>
            </p:extLst>
          </p:nvPr>
        </p:nvGraphicFramePr>
        <p:xfrm>
          <a:off x="342617" y="1676400"/>
          <a:ext cx="8458200" cy="4267198"/>
        </p:xfrm>
        <a:graphic>
          <a:graphicData uri="http://schemas.openxmlformats.org/drawingml/2006/table">
            <a:tbl>
              <a:tblPr firstRow="1" bandRow="1">
                <a:tableStyleId>{F5AB1C69-6EDB-4FF4-983F-18BD219EF322}</a:tableStyleId>
              </a:tblPr>
              <a:tblGrid>
                <a:gridCol w="2819400">
                  <a:extLst>
                    <a:ext uri="{9D8B030D-6E8A-4147-A177-3AD203B41FA5}">
                      <a16:colId xmlns:a16="http://schemas.microsoft.com/office/drawing/2014/main" val="299222932"/>
                    </a:ext>
                  </a:extLst>
                </a:gridCol>
                <a:gridCol w="2819400">
                  <a:extLst>
                    <a:ext uri="{9D8B030D-6E8A-4147-A177-3AD203B41FA5}">
                      <a16:colId xmlns:a16="http://schemas.microsoft.com/office/drawing/2014/main" val="3029465006"/>
                    </a:ext>
                  </a:extLst>
                </a:gridCol>
                <a:gridCol w="2819400">
                  <a:extLst>
                    <a:ext uri="{9D8B030D-6E8A-4147-A177-3AD203B41FA5}">
                      <a16:colId xmlns:a16="http://schemas.microsoft.com/office/drawing/2014/main" val="785552665"/>
                    </a:ext>
                  </a:extLst>
                </a:gridCol>
              </a:tblGrid>
              <a:tr h="683203">
                <a:tc>
                  <a:txBody>
                    <a:bodyPr/>
                    <a:lstStyle/>
                    <a:p>
                      <a:r>
                        <a:rPr lang="en-US" dirty="0"/>
                        <a:t>Metrics</a:t>
                      </a:r>
                    </a:p>
                  </a:txBody>
                  <a:tcPr/>
                </a:tc>
                <a:tc>
                  <a:txBody>
                    <a:bodyPr/>
                    <a:lstStyle/>
                    <a:p>
                      <a:r>
                        <a:rPr lang="en-US" dirty="0"/>
                        <a:t>Uncompressed</a:t>
                      </a:r>
                    </a:p>
                  </a:txBody>
                  <a:tcPr/>
                </a:tc>
                <a:tc>
                  <a:txBody>
                    <a:bodyPr/>
                    <a:lstStyle/>
                    <a:p>
                      <a:r>
                        <a:rPr lang="en-US" dirty="0"/>
                        <a:t>Compressed</a:t>
                      </a:r>
                    </a:p>
                  </a:txBody>
                  <a:tcPr/>
                </a:tc>
                <a:extLst>
                  <a:ext uri="{0D108BD9-81ED-4DB2-BD59-A6C34878D82A}">
                    <a16:rowId xmlns:a16="http://schemas.microsoft.com/office/drawing/2014/main" val="3487079225"/>
                  </a:ext>
                </a:extLst>
              </a:tr>
              <a:tr h="683203">
                <a:tc>
                  <a:txBody>
                    <a:bodyPr/>
                    <a:lstStyle/>
                    <a:p>
                      <a:r>
                        <a:rPr lang="en-US" dirty="0"/>
                        <a:t>No. of parameters</a:t>
                      </a:r>
                    </a:p>
                  </a:txBody>
                  <a:tcPr/>
                </a:tc>
                <a:tc>
                  <a:txBody>
                    <a:bodyPr/>
                    <a:lstStyle/>
                    <a:p>
                      <a:r>
                        <a:rPr lang="en-US" dirty="0"/>
                        <a:t>72,51,546</a:t>
                      </a:r>
                    </a:p>
                  </a:txBody>
                  <a:tcPr/>
                </a:tc>
                <a:tc>
                  <a:txBody>
                    <a:bodyPr/>
                    <a:lstStyle/>
                    <a:p>
                      <a:r>
                        <a:rPr lang="en-US" dirty="0"/>
                        <a:t>12,41,748</a:t>
                      </a:r>
                    </a:p>
                  </a:txBody>
                  <a:tcPr/>
                </a:tc>
                <a:extLst>
                  <a:ext uri="{0D108BD9-81ED-4DB2-BD59-A6C34878D82A}">
                    <a16:rowId xmlns:a16="http://schemas.microsoft.com/office/drawing/2014/main" val="907645649"/>
                  </a:ext>
                </a:extLst>
              </a:tr>
              <a:tr h="767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Precision Score</a:t>
                      </a:r>
                    </a:p>
                    <a:p>
                      <a:endParaRPr lang="en-US" dirty="0"/>
                    </a:p>
                  </a:txBody>
                  <a:tcPr/>
                </a:tc>
                <a:tc>
                  <a:txBody>
                    <a:bodyPr/>
                    <a:lstStyle/>
                    <a:p>
                      <a:r>
                        <a:rPr lang="en-US" dirty="0"/>
                        <a:t>0.71</a:t>
                      </a:r>
                    </a:p>
                  </a:txBody>
                  <a:tcPr/>
                </a:tc>
                <a:tc>
                  <a:txBody>
                    <a:bodyPr/>
                    <a:lstStyle/>
                    <a:p>
                      <a:r>
                        <a:rPr lang="en-US" dirty="0"/>
                        <a:t>0.70</a:t>
                      </a:r>
                    </a:p>
                  </a:txBody>
                  <a:tcPr/>
                </a:tc>
                <a:extLst>
                  <a:ext uri="{0D108BD9-81ED-4DB2-BD59-A6C34878D82A}">
                    <a16:rowId xmlns:a16="http://schemas.microsoft.com/office/drawing/2014/main" val="3126774943"/>
                  </a:ext>
                </a:extLst>
              </a:tr>
              <a:tr h="767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Score</a:t>
                      </a:r>
                    </a:p>
                    <a:p>
                      <a:endParaRPr lang="en-US" dirty="0"/>
                    </a:p>
                  </a:txBody>
                  <a:tcPr/>
                </a:tc>
                <a:tc>
                  <a:txBody>
                    <a:bodyPr/>
                    <a:lstStyle/>
                    <a:p>
                      <a:r>
                        <a:rPr lang="en-US" dirty="0"/>
                        <a:t>0.68</a:t>
                      </a:r>
                    </a:p>
                  </a:txBody>
                  <a:tcPr/>
                </a:tc>
                <a:tc>
                  <a:txBody>
                    <a:bodyPr/>
                    <a:lstStyle/>
                    <a:p>
                      <a:r>
                        <a:rPr lang="en-US" dirty="0"/>
                        <a:t>0.68</a:t>
                      </a:r>
                    </a:p>
                  </a:txBody>
                  <a:tcPr/>
                </a:tc>
                <a:extLst>
                  <a:ext uri="{0D108BD9-81ED-4DB2-BD59-A6C34878D82A}">
                    <a16:rowId xmlns:a16="http://schemas.microsoft.com/office/drawing/2014/main" val="81488867"/>
                  </a:ext>
                </a:extLst>
              </a:tr>
              <a:tr h="683203">
                <a:tc>
                  <a:txBody>
                    <a:bodyPr/>
                    <a:lstStyle/>
                    <a:p>
                      <a:r>
                        <a:rPr lang="en-US" dirty="0"/>
                        <a:t>F1 Score</a:t>
                      </a:r>
                    </a:p>
                  </a:txBody>
                  <a:tcPr/>
                </a:tc>
                <a:tc>
                  <a:txBody>
                    <a:bodyPr/>
                    <a:lstStyle/>
                    <a:p>
                      <a:r>
                        <a:rPr lang="en-US" dirty="0"/>
                        <a:t>0.70</a:t>
                      </a:r>
                    </a:p>
                  </a:txBody>
                  <a:tcPr/>
                </a:tc>
                <a:tc>
                  <a:txBody>
                    <a:bodyPr/>
                    <a:lstStyle/>
                    <a:p>
                      <a:r>
                        <a:rPr lang="en-US" dirty="0"/>
                        <a:t>0.71</a:t>
                      </a:r>
                    </a:p>
                  </a:txBody>
                  <a:tcPr/>
                </a:tc>
                <a:extLst>
                  <a:ext uri="{0D108BD9-81ED-4DB2-BD59-A6C34878D82A}">
                    <a16:rowId xmlns:a16="http://schemas.microsoft.com/office/drawing/2014/main" val="354023871"/>
                  </a:ext>
                </a:extLst>
              </a:tr>
              <a:tr h="683203">
                <a:tc>
                  <a:txBody>
                    <a:bodyPr/>
                    <a:lstStyle/>
                    <a:p>
                      <a:r>
                        <a:rPr lang="en-US" dirty="0"/>
                        <a:t>Size of Model</a:t>
                      </a:r>
                    </a:p>
                  </a:txBody>
                  <a:tcPr/>
                </a:tc>
                <a:tc>
                  <a:txBody>
                    <a:bodyPr/>
                    <a:lstStyle/>
                    <a:p>
                      <a:r>
                        <a:rPr lang="en-US" dirty="0"/>
                        <a:t>50 MB</a:t>
                      </a:r>
                    </a:p>
                  </a:txBody>
                  <a:tcPr/>
                </a:tc>
                <a:tc>
                  <a:txBody>
                    <a:bodyPr/>
                    <a:lstStyle/>
                    <a:p>
                      <a:r>
                        <a:rPr lang="en-US" dirty="0"/>
                        <a:t>20.1 MB</a:t>
                      </a:r>
                    </a:p>
                  </a:txBody>
                  <a:tcPr/>
                </a:tc>
                <a:extLst>
                  <a:ext uri="{0D108BD9-81ED-4DB2-BD59-A6C34878D82A}">
                    <a16:rowId xmlns:a16="http://schemas.microsoft.com/office/drawing/2014/main" val="2020130582"/>
                  </a:ext>
                </a:extLst>
              </a:tr>
            </a:tbl>
          </a:graphicData>
        </a:graphic>
      </p:graphicFrame>
    </p:spTree>
    <p:extLst>
      <p:ext uri="{BB962C8B-B14F-4D97-AF65-F5344CB8AC3E}">
        <p14:creationId xmlns:p14="http://schemas.microsoft.com/office/powerpoint/2010/main" val="3753521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0617"/>
            <a:ext cx="8520600" cy="553968"/>
          </a:xfrm>
        </p:spPr>
        <p:txBody>
          <a:bodyPr/>
          <a:lstStyle/>
          <a:p>
            <a:pPr algn="ctr"/>
            <a:r>
              <a:rPr lang="en-US" sz="2400" dirty="0">
                <a:latin typeface="Times New Roman" panose="02020603050405020304" pitchFamily="18" charset="0"/>
                <a:cs typeface="Times New Roman" panose="02020603050405020304" pitchFamily="18" charset="0"/>
              </a:rPr>
              <a:t>Wi-Fi Fingerprinting based localization</a:t>
            </a:r>
          </a:p>
        </p:txBody>
      </p:sp>
      <p:sp>
        <p:nvSpPr>
          <p:cNvPr id="6" name="Rounded Rectangle 5"/>
          <p:cNvSpPr/>
          <p:nvPr/>
        </p:nvSpPr>
        <p:spPr>
          <a:xfrm>
            <a:off x="3155182" y="2334359"/>
            <a:ext cx="743578" cy="39188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Location1</a:t>
            </a:r>
          </a:p>
        </p:txBody>
      </p:sp>
      <p:sp>
        <p:nvSpPr>
          <p:cNvPr id="7" name="Rounded Rectangle 6"/>
          <p:cNvSpPr/>
          <p:nvPr/>
        </p:nvSpPr>
        <p:spPr>
          <a:xfrm>
            <a:off x="994788" y="2726242"/>
            <a:ext cx="2160395" cy="4220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{RSS21,RSS22………RSS2P}</a:t>
            </a:r>
          </a:p>
        </p:txBody>
      </p:sp>
      <p:sp>
        <p:nvSpPr>
          <p:cNvPr id="10" name="Rounded Rectangle 9"/>
          <p:cNvSpPr/>
          <p:nvPr/>
        </p:nvSpPr>
        <p:spPr>
          <a:xfrm>
            <a:off x="994788" y="3342454"/>
            <a:ext cx="2160395" cy="3680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{RSS11,RSS12………RSS1P}</a:t>
            </a:r>
          </a:p>
        </p:txBody>
      </p:sp>
      <p:sp>
        <p:nvSpPr>
          <p:cNvPr id="11" name="Rounded Rectangle 10"/>
          <p:cNvSpPr/>
          <p:nvPr/>
        </p:nvSpPr>
        <p:spPr>
          <a:xfrm>
            <a:off x="3155182" y="3331485"/>
            <a:ext cx="743578" cy="37899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Location </a:t>
            </a:r>
            <a:r>
              <a:rPr lang="en-US" sz="1000" dirty="0" err="1"/>
              <a:t>ith</a:t>
            </a:r>
            <a:endParaRPr lang="en-US" sz="1000" dirty="0"/>
          </a:p>
        </p:txBody>
      </p:sp>
      <p:sp>
        <p:nvSpPr>
          <p:cNvPr id="12" name="Can 11"/>
          <p:cNvSpPr/>
          <p:nvPr/>
        </p:nvSpPr>
        <p:spPr>
          <a:xfrm>
            <a:off x="5436159" y="2334358"/>
            <a:ext cx="1386673" cy="1316334"/>
          </a:xfrm>
          <a:prstGeom prst="ca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Fingerprint database</a:t>
            </a:r>
          </a:p>
        </p:txBody>
      </p:sp>
      <p:sp>
        <p:nvSpPr>
          <p:cNvPr id="18" name="Minus 17"/>
          <p:cNvSpPr/>
          <p:nvPr/>
        </p:nvSpPr>
        <p:spPr>
          <a:xfrm flipV="1">
            <a:off x="-80388" y="3780821"/>
            <a:ext cx="7998488" cy="45719"/>
          </a:xfrm>
          <a:prstGeom prst="mathMinus">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ounded Rectangle 18"/>
          <p:cNvSpPr/>
          <p:nvPr/>
        </p:nvSpPr>
        <p:spPr>
          <a:xfrm>
            <a:off x="994788" y="3956668"/>
            <a:ext cx="2803489" cy="50241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{RSS’1,RSS’2…………………</a:t>
            </a:r>
            <a:r>
              <a:rPr lang="en-US" sz="1000" dirty="0" err="1"/>
              <a:t>RSS’p</a:t>
            </a:r>
            <a:r>
              <a:rPr lang="en-US" sz="1000" dirty="0"/>
              <a:t>}</a:t>
            </a:r>
          </a:p>
        </p:txBody>
      </p:sp>
      <p:sp>
        <p:nvSpPr>
          <p:cNvPr id="21" name="Right Arrow 20"/>
          <p:cNvSpPr/>
          <p:nvPr/>
        </p:nvSpPr>
        <p:spPr>
          <a:xfrm>
            <a:off x="3798277" y="4183255"/>
            <a:ext cx="351693"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Cloud 21"/>
          <p:cNvSpPr/>
          <p:nvPr/>
        </p:nvSpPr>
        <p:spPr>
          <a:xfrm>
            <a:off x="4079631" y="3956668"/>
            <a:ext cx="1155561" cy="914401"/>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ML Algorithm</a:t>
            </a:r>
          </a:p>
        </p:txBody>
      </p:sp>
      <p:sp>
        <p:nvSpPr>
          <p:cNvPr id="23" name="Right Arrow 22"/>
          <p:cNvSpPr/>
          <p:nvPr/>
        </p:nvSpPr>
        <p:spPr>
          <a:xfrm>
            <a:off x="5235192" y="4183256"/>
            <a:ext cx="401929"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ounded Rectangle 23"/>
          <p:cNvSpPr/>
          <p:nvPr/>
        </p:nvSpPr>
        <p:spPr>
          <a:xfrm flipH="1">
            <a:off x="5637120" y="3981286"/>
            <a:ext cx="1316338" cy="4873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dirty="0"/>
          </a:p>
          <a:p>
            <a:pPr algn="ctr"/>
            <a:r>
              <a:rPr lang="en-US" sz="1000" dirty="0"/>
              <a:t>Estimated Location </a:t>
            </a:r>
          </a:p>
        </p:txBody>
      </p:sp>
      <p:sp>
        <p:nvSpPr>
          <p:cNvPr id="25" name="Rounded Rectangle 24"/>
          <p:cNvSpPr/>
          <p:nvPr/>
        </p:nvSpPr>
        <p:spPr>
          <a:xfrm>
            <a:off x="994788" y="2324311"/>
            <a:ext cx="2160395" cy="3746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{RSS11,RSS12………RSS1P}</a:t>
            </a:r>
          </a:p>
        </p:txBody>
      </p:sp>
      <p:sp>
        <p:nvSpPr>
          <p:cNvPr id="26" name="Rounded Rectangle 25"/>
          <p:cNvSpPr/>
          <p:nvPr/>
        </p:nvSpPr>
        <p:spPr>
          <a:xfrm>
            <a:off x="3155182" y="2736291"/>
            <a:ext cx="743578" cy="40243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Location2</a:t>
            </a:r>
          </a:p>
        </p:txBody>
      </p:sp>
      <p:sp>
        <p:nvSpPr>
          <p:cNvPr id="27" name="Flowchart: Process 26"/>
          <p:cNvSpPr/>
          <p:nvPr/>
        </p:nvSpPr>
        <p:spPr>
          <a:xfrm>
            <a:off x="7556360" y="2123342"/>
            <a:ext cx="974691" cy="57559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Training phase</a:t>
            </a:r>
          </a:p>
        </p:txBody>
      </p:sp>
      <p:sp>
        <p:nvSpPr>
          <p:cNvPr id="28" name="Flowchart: Process 27"/>
          <p:cNvSpPr/>
          <p:nvPr/>
        </p:nvSpPr>
        <p:spPr>
          <a:xfrm>
            <a:off x="7556360" y="3826540"/>
            <a:ext cx="974691" cy="642095"/>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 phase</a:t>
            </a:r>
          </a:p>
        </p:txBody>
      </p:sp>
      <p:cxnSp>
        <p:nvCxnSpPr>
          <p:cNvPr id="30" name="Straight Arrow Connector 29"/>
          <p:cNvCxnSpPr/>
          <p:nvPr/>
        </p:nvCxnSpPr>
        <p:spPr>
          <a:xfrm flipV="1">
            <a:off x="5034224" y="3550209"/>
            <a:ext cx="401934" cy="406459"/>
          </a:xfrm>
          <a:prstGeom prst="straightConnector1">
            <a:avLst/>
          </a:prstGeom>
          <a:ln>
            <a:headEnd type="triangle"/>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31" name="Double Bracket 30"/>
          <p:cNvSpPr/>
          <p:nvPr/>
        </p:nvSpPr>
        <p:spPr>
          <a:xfrm>
            <a:off x="673240" y="2233874"/>
            <a:ext cx="3627456" cy="154694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p:cNvSpPr/>
          <p:nvPr/>
        </p:nvSpPr>
        <p:spPr>
          <a:xfrm>
            <a:off x="4371033" y="3138726"/>
            <a:ext cx="944544" cy="4571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29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Google Shape;126;p24"/>
          <p:cNvPicPr preferRelativeResize="0"/>
          <p:nvPr/>
        </p:nvPicPr>
        <p:blipFill>
          <a:blip r:embed="rId2">
            <a:alphaModFix/>
          </a:blip>
          <a:stretch>
            <a:fillRect/>
          </a:stretch>
        </p:blipFill>
        <p:spPr>
          <a:xfrm>
            <a:off x="4572000" y="2209800"/>
            <a:ext cx="4253525" cy="3720975"/>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92" y="1523717"/>
            <a:ext cx="3176084" cy="4092231"/>
          </a:xfrm>
          <a:prstGeom prst="rect">
            <a:avLst/>
          </a:prstGeom>
        </p:spPr>
      </p:pic>
      <p:sp>
        <p:nvSpPr>
          <p:cNvPr id="6" name="Rectangle 5"/>
          <p:cNvSpPr/>
          <p:nvPr/>
        </p:nvSpPr>
        <p:spPr>
          <a:xfrm>
            <a:off x="1600200" y="5867400"/>
            <a:ext cx="151195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Floor Plan </a:t>
            </a:r>
            <a:endParaRPr lang="en-US" dirty="0"/>
          </a:p>
        </p:txBody>
      </p:sp>
    </p:spTree>
    <p:extLst>
      <p:ext uri="{BB962C8B-B14F-4D97-AF65-F5344CB8AC3E}">
        <p14:creationId xmlns:p14="http://schemas.microsoft.com/office/powerpoint/2010/main" val="301765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 based Activity Recognition</a:t>
            </a:r>
          </a:p>
        </p:txBody>
      </p:sp>
      <p:pic>
        <p:nvPicPr>
          <p:cNvPr id="5" name="Picture 4"/>
          <p:cNvPicPr>
            <a:picLocks noChangeAspect="1"/>
          </p:cNvPicPr>
          <p:nvPr/>
        </p:nvPicPr>
        <p:blipFill>
          <a:blip r:embed="rId2"/>
          <a:stretch>
            <a:fillRect/>
          </a:stretch>
        </p:blipFill>
        <p:spPr>
          <a:xfrm>
            <a:off x="685800" y="1676400"/>
            <a:ext cx="7348537" cy="3134523"/>
          </a:xfrm>
          <a:prstGeom prst="rect">
            <a:avLst/>
          </a:prstGeom>
        </p:spPr>
      </p:pic>
      <p:sp>
        <p:nvSpPr>
          <p:cNvPr id="6" name="Rectangle 5"/>
          <p:cNvSpPr/>
          <p:nvPr/>
        </p:nvSpPr>
        <p:spPr>
          <a:xfrm>
            <a:off x="533400" y="5943600"/>
            <a:ext cx="8146500" cy="430887"/>
          </a:xfrm>
          <a:prstGeom prst="rect">
            <a:avLst/>
          </a:prstGeom>
        </p:spPr>
        <p:txBody>
          <a:bodyPr wrap="square">
            <a:spAutoFit/>
          </a:bodyPr>
          <a:lstStyle/>
          <a:p>
            <a:r>
              <a:rPr lang="en-US" sz="1100" dirty="0">
                <a:solidFill>
                  <a:srgbClr val="222222"/>
                </a:solidFill>
                <a:latin typeface="Arial" panose="020B0604020202020204" pitchFamily="34" charset="0"/>
              </a:rPr>
              <a:t>Wang, J., Chen, Y., </a:t>
            </a:r>
            <a:r>
              <a:rPr lang="en-US" sz="1100" dirty="0" err="1">
                <a:solidFill>
                  <a:srgbClr val="222222"/>
                </a:solidFill>
                <a:latin typeface="Arial" panose="020B0604020202020204" pitchFamily="34" charset="0"/>
              </a:rPr>
              <a:t>Hao</a:t>
            </a:r>
            <a:r>
              <a:rPr lang="en-US" sz="1100" dirty="0">
                <a:solidFill>
                  <a:srgbClr val="222222"/>
                </a:solidFill>
                <a:latin typeface="Arial" panose="020B0604020202020204" pitchFamily="34" charset="0"/>
              </a:rPr>
              <a:t>, S., Peng, X., &amp; Hu, L. (2019). Deep learning for sensor-based activity recognition: A survey. </a:t>
            </a:r>
            <a:r>
              <a:rPr lang="en-US" sz="1100" i="1" dirty="0">
                <a:solidFill>
                  <a:srgbClr val="222222"/>
                </a:solidFill>
                <a:latin typeface="Arial" panose="020B0604020202020204" pitchFamily="34" charset="0"/>
              </a:rPr>
              <a:t>Pattern Recognition Letters</a:t>
            </a:r>
            <a:r>
              <a:rPr lang="en-US" sz="1100" dirty="0">
                <a:solidFill>
                  <a:srgbClr val="222222"/>
                </a:solidFill>
                <a:latin typeface="Arial" panose="020B0604020202020204" pitchFamily="34" charset="0"/>
              </a:rPr>
              <a:t>, </a:t>
            </a:r>
            <a:r>
              <a:rPr lang="en-US" sz="1100" i="1" dirty="0">
                <a:solidFill>
                  <a:srgbClr val="222222"/>
                </a:solidFill>
                <a:latin typeface="Arial" panose="020B0604020202020204" pitchFamily="34" charset="0"/>
              </a:rPr>
              <a:t>119</a:t>
            </a:r>
            <a:r>
              <a:rPr lang="en-US" sz="1100" dirty="0">
                <a:solidFill>
                  <a:srgbClr val="222222"/>
                </a:solidFill>
                <a:latin typeface="Arial" panose="020B0604020202020204" pitchFamily="34" charset="0"/>
              </a:rPr>
              <a:t>, 3-11.</a:t>
            </a:r>
            <a:endParaRPr lang="en-US" sz="1100" dirty="0"/>
          </a:p>
        </p:txBody>
      </p:sp>
    </p:spTree>
    <p:extLst>
      <p:ext uri="{BB962C8B-B14F-4D97-AF65-F5344CB8AC3E}">
        <p14:creationId xmlns:p14="http://schemas.microsoft.com/office/powerpoint/2010/main" val="2129326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Title 1"/>
          <p:cNvSpPr txBox="1">
            <a:spLocks/>
          </p:cNvSpPr>
          <p:nvPr/>
        </p:nvSpPr>
        <p:spPr>
          <a:xfrm>
            <a:off x="457200" y="457200"/>
            <a:ext cx="8229600" cy="11430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1F497D"/>
                </a:solidFill>
                <a:effectLst/>
                <a:uLnTx/>
                <a:uFillTx/>
                <a:latin typeface="Calibri"/>
                <a:ea typeface="宋体"/>
                <a:cs typeface="+mj-cs"/>
              </a:rPr>
              <a:t>Deep Learning</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1F497D"/>
              </a:solidFill>
              <a:effectLst/>
              <a:uLnTx/>
              <a:uFillTx/>
              <a:latin typeface="Calibri"/>
              <a:ea typeface="+mj-ea"/>
              <a:cs typeface="+mj-cs"/>
            </a:endParaRPr>
          </a:p>
        </p:txBody>
      </p:sp>
      <p:sp>
        <p:nvSpPr>
          <p:cNvPr id="2" name="Content Placeholder 1"/>
          <p:cNvSpPr>
            <a:spLocks noGrp="1"/>
          </p:cNvSpPr>
          <p:nvPr>
            <p:ph idx="1"/>
          </p:nvPr>
        </p:nvSpPr>
        <p:spPr>
          <a:xfrm>
            <a:off x="457200" y="1330404"/>
            <a:ext cx="8229600" cy="4674815"/>
          </a:xfrm>
        </p:spPr>
        <p:txBody>
          <a:bodyPr>
            <a:normAutofit/>
          </a:bodyPr>
          <a:lstStyle/>
          <a:p>
            <a:pPr algn="just"/>
            <a:r>
              <a:rPr lang="en-US" sz="2800" dirty="0"/>
              <a:t>Definition:</a:t>
            </a:r>
          </a:p>
          <a:p>
            <a:pPr lvl="1" algn="just"/>
            <a:r>
              <a:rPr lang="en-US" sz="2100" dirty="0"/>
              <a:t>A branch of machine learning that </a:t>
            </a:r>
            <a:r>
              <a:rPr lang="en-US" sz="2100" dirty="0">
                <a:solidFill>
                  <a:schemeClr val="accent1"/>
                </a:solidFill>
              </a:rPr>
              <a:t>models high-level abstractions in data</a:t>
            </a:r>
            <a:r>
              <a:rPr lang="en-US" sz="2100" dirty="0"/>
              <a:t> by using model architectures</a:t>
            </a:r>
            <a:endParaRPr lang="en-US" sz="2100" dirty="0">
              <a:solidFill>
                <a:schemeClr val="accent1"/>
              </a:solidFill>
            </a:endParaRPr>
          </a:p>
          <a:p>
            <a:pPr lvl="1" algn="just"/>
            <a:r>
              <a:rPr lang="en-US" altLang="zh-CN" sz="2100" dirty="0"/>
              <a:t>For classification tasks, higher layers of representation </a:t>
            </a:r>
            <a:r>
              <a:rPr lang="en-US" altLang="zh-CN" sz="2100" dirty="0">
                <a:solidFill>
                  <a:schemeClr val="accent1"/>
                </a:solidFill>
              </a:rPr>
              <a:t>amplify aspects of the input </a:t>
            </a:r>
            <a:r>
              <a:rPr lang="en-US" altLang="zh-CN" sz="2100" dirty="0"/>
              <a:t>that are important for discrimination </a:t>
            </a:r>
          </a:p>
          <a:p>
            <a:pPr lvl="1" algn="just"/>
            <a:r>
              <a:rPr lang="en-US" altLang="zh-CN" sz="2100" dirty="0"/>
              <a:t>Layers of features: learned from data using a </a:t>
            </a:r>
            <a:r>
              <a:rPr lang="en-US" altLang="zh-CN" sz="2100" dirty="0">
                <a:solidFill>
                  <a:schemeClr val="accent1"/>
                </a:solidFill>
              </a:rPr>
              <a:t>general-purpose learning procedure</a:t>
            </a:r>
          </a:p>
          <a:p>
            <a:r>
              <a:rPr lang="en-US" sz="2800" dirty="0"/>
              <a:t>Advantages: </a:t>
            </a:r>
            <a:endParaRPr lang="en-US" dirty="0"/>
          </a:p>
          <a:p>
            <a:pPr lvl="1">
              <a:lnSpc>
                <a:spcPct val="120000"/>
              </a:lnSpc>
            </a:pPr>
            <a:r>
              <a:rPr lang="en-US" sz="2100" dirty="0"/>
              <a:t>Handle the large dataset and complex classification tasks </a:t>
            </a:r>
          </a:p>
          <a:p>
            <a:pPr lvl="1">
              <a:lnSpc>
                <a:spcPct val="120000"/>
              </a:lnSpc>
            </a:pPr>
            <a:r>
              <a:rPr lang="en-US" sz="2100" dirty="0"/>
              <a:t>Obtain higher classification accuracy</a:t>
            </a:r>
          </a:p>
          <a:p>
            <a:pPr lvl="1">
              <a:lnSpc>
                <a:spcPct val="120000"/>
              </a:lnSpc>
            </a:pPr>
            <a:r>
              <a:rPr lang="en-US" sz="2100" dirty="0"/>
              <a:t>Process high dimensional data   </a:t>
            </a:r>
          </a:p>
        </p:txBody>
      </p:sp>
      <p:sp>
        <p:nvSpPr>
          <p:cNvPr id="5" name="Rectangle 4"/>
          <p:cNvSpPr/>
          <p:nvPr/>
        </p:nvSpPr>
        <p:spPr>
          <a:xfrm>
            <a:off x="716301" y="6184038"/>
            <a:ext cx="7369277"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Y.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LeCun</a:t>
            </a:r>
            <a:r>
              <a:rPr kumimoji="0" lang="en-US" sz="1200" b="0" i="0" u="none" strike="noStrike" kern="1200" cap="none" spc="0" normalizeH="0" baseline="0" noProof="0" dirty="0">
                <a:ln>
                  <a:noFill/>
                </a:ln>
                <a:solidFill>
                  <a:prstClr val="black"/>
                </a:solidFill>
                <a:effectLst/>
                <a:uLnTx/>
                <a:uFillTx/>
                <a:latin typeface="Calibri"/>
                <a:ea typeface="+mn-ea"/>
                <a:cs typeface="+mn-cs"/>
              </a:rPr>
              <a:t>, Y.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Bengio</a:t>
            </a:r>
            <a:r>
              <a:rPr kumimoji="0" lang="en-US" sz="1200" b="0" i="0" u="none" strike="noStrike" kern="1200" cap="none" spc="0" normalizeH="0" baseline="0" noProof="0" dirty="0">
                <a:ln>
                  <a:noFill/>
                </a:ln>
                <a:solidFill>
                  <a:prstClr val="black"/>
                </a:solidFill>
                <a:effectLst/>
                <a:uLnTx/>
                <a:uFillTx/>
                <a:latin typeface="Calibri"/>
                <a:ea typeface="+mn-ea"/>
                <a:cs typeface="+mn-cs"/>
              </a:rPr>
              <a:t>, and G. Hinton, “Deep learning,” </a:t>
            </a:r>
            <a:r>
              <a:rPr kumimoji="0" lang="en-US" sz="1200" b="0" i="1" u="none" strike="noStrike" kern="1200" cap="none" spc="0" normalizeH="0" baseline="0" noProof="0" dirty="0">
                <a:ln>
                  <a:noFill/>
                </a:ln>
                <a:solidFill>
                  <a:prstClr val="black"/>
                </a:solidFill>
                <a:effectLst/>
                <a:uLnTx/>
                <a:uFillTx/>
                <a:latin typeface="Calibri"/>
                <a:ea typeface="+mn-ea"/>
                <a:cs typeface="+mn-cs"/>
              </a:rPr>
              <a:t>Nature</a:t>
            </a:r>
            <a:r>
              <a:rPr kumimoji="0" lang="en-US" sz="1200" b="0" i="0" u="none" strike="noStrike" kern="1200" cap="none" spc="0" normalizeH="0" baseline="0" noProof="0" dirty="0">
                <a:ln>
                  <a:noFill/>
                </a:ln>
                <a:solidFill>
                  <a:prstClr val="black"/>
                </a:solidFill>
                <a:effectLst/>
                <a:uLnTx/>
                <a:uFillTx/>
                <a:latin typeface="Calibri"/>
                <a:ea typeface="+mn-ea"/>
                <a:cs typeface="+mn-cs"/>
              </a:rPr>
              <a:t>, vol. 521, pp.436-444, May 2015.</a:t>
            </a:r>
          </a:p>
        </p:txBody>
      </p:sp>
    </p:spTree>
    <p:extLst>
      <p:ext uri="{BB962C8B-B14F-4D97-AF65-F5344CB8AC3E}">
        <p14:creationId xmlns:p14="http://schemas.microsoft.com/office/powerpoint/2010/main" val="22752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9306-6BEA-C441-B5CF-916CF510B6C7}"/>
              </a:ext>
            </a:extLst>
          </p:cNvPr>
          <p:cNvSpPr>
            <a:spLocks noGrp="1"/>
          </p:cNvSpPr>
          <p:nvPr>
            <p:ph type="title"/>
          </p:nvPr>
        </p:nvSpPr>
        <p:spPr>
          <a:xfrm>
            <a:off x="0" y="234225"/>
            <a:ext cx="9144000" cy="430887"/>
          </a:xfrm>
        </p:spPr>
        <p:txBody>
          <a:bodyPr/>
          <a:lstStyle/>
          <a:p>
            <a:pPr algn="ctr"/>
            <a:r>
              <a:rPr lang="en-US" dirty="0"/>
              <a:t>IMU (Inertial Measurement Unit)</a:t>
            </a:r>
          </a:p>
        </p:txBody>
      </p:sp>
      <p:pic>
        <p:nvPicPr>
          <p:cNvPr id="4" name="Picture 2" descr="http://4.bp.blogspot.com/-23gT2U3Pf1Y/TeRamaf53zI/AAAAAAAAAdo/7QF2gArigXw/s1600/Gyroscope.jpg">
            <a:extLst>
              <a:ext uri="{FF2B5EF4-FFF2-40B4-BE49-F238E27FC236}">
                <a16:creationId xmlns:a16="http://schemas.microsoft.com/office/drawing/2014/main" id="{C810BE44-E58D-EE44-B7B3-1F79A2A92B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661" y="2467495"/>
            <a:ext cx="1254988" cy="14729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t1.gstatic.com/images?q=tbn:ANd9GcSxSoRYR9JcDrBQYB1diok22zV07Rs9vnaFYaHVhinTdZ6BYRcO">
            <a:extLst>
              <a:ext uri="{FF2B5EF4-FFF2-40B4-BE49-F238E27FC236}">
                <a16:creationId xmlns:a16="http://schemas.microsoft.com/office/drawing/2014/main" id="{875AA800-349C-ED43-9A4E-8D027ECE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402" y="2399520"/>
            <a:ext cx="1518350" cy="16088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6" descr="http://images.clipartpanda.com/compass-clip-art-rosedesvents-01.jpg">
            <a:extLst>
              <a:ext uri="{FF2B5EF4-FFF2-40B4-BE49-F238E27FC236}">
                <a16:creationId xmlns:a16="http://schemas.microsoft.com/office/drawing/2014/main" id="{2C6736E5-D9BB-7A45-8441-800B382D74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4557" y="2522109"/>
            <a:ext cx="1486304" cy="14863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99BC25-F58D-5D46-8C00-1B23C7D39BDA}"/>
              </a:ext>
            </a:extLst>
          </p:cNvPr>
          <p:cNvSpPr txBox="1"/>
          <p:nvPr/>
        </p:nvSpPr>
        <p:spPr>
          <a:xfrm>
            <a:off x="1376076" y="1946188"/>
            <a:ext cx="1621162" cy="346249"/>
          </a:xfrm>
          <a:prstGeom prst="rect">
            <a:avLst/>
          </a:prstGeom>
          <a:noFill/>
        </p:spPr>
        <p:txBody>
          <a:bodyPr wrap="square" rtlCol="0">
            <a:spAutoFit/>
          </a:bodyPr>
          <a:lstStyle/>
          <a:p>
            <a:pPr algn="ctr"/>
            <a:r>
              <a:rPr lang="en-US" sz="1650" dirty="0"/>
              <a:t>Accelerometer</a:t>
            </a:r>
          </a:p>
        </p:txBody>
      </p:sp>
      <p:sp>
        <p:nvSpPr>
          <p:cNvPr id="8" name="TextBox 7">
            <a:extLst>
              <a:ext uri="{FF2B5EF4-FFF2-40B4-BE49-F238E27FC236}">
                <a16:creationId xmlns:a16="http://schemas.microsoft.com/office/drawing/2014/main" id="{424E797B-79EF-B64B-8550-056CB461BC05}"/>
              </a:ext>
            </a:extLst>
          </p:cNvPr>
          <p:cNvSpPr txBox="1"/>
          <p:nvPr/>
        </p:nvSpPr>
        <p:spPr>
          <a:xfrm>
            <a:off x="3579044" y="1946188"/>
            <a:ext cx="1621162" cy="346249"/>
          </a:xfrm>
          <a:prstGeom prst="rect">
            <a:avLst/>
          </a:prstGeom>
          <a:noFill/>
        </p:spPr>
        <p:txBody>
          <a:bodyPr wrap="square" rtlCol="0">
            <a:spAutoFit/>
          </a:bodyPr>
          <a:lstStyle/>
          <a:p>
            <a:pPr algn="ctr"/>
            <a:r>
              <a:rPr lang="en-US" sz="1650" dirty="0"/>
              <a:t>Gyroscope</a:t>
            </a:r>
          </a:p>
        </p:txBody>
      </p:sp>
      <p:sp>
        <p:nvSpPr>
          <p:cNvPr id="9" name="TextBox 8">
            <a:extLst>
              <a:ext uri="{FF2B5EF4-FFF2-40B4-BE49-F238E27FC236}">
                <a16:creationId xmlns:a16="http://schemas.microsoft.com/office/drawing/2014/main" id="{BD1B317C-83E8-F34C-8A77-215B47915F29}"/>
              </a:ext>
            </a:extLst>
          </p:cNvPr>
          <p:cNvSpPr txBox="1"/>
          <p:nvPr/>
        </p:nvSpPr>
        <p:spPr>
          <a:xfrm>
            <a:off x="5887128" y="1946188"/>
            <a:ext cx="1621162" cy="600164"/>
          </a:xfrm>
          <a:prstGeom prst="rect">
            <a:avLst/>
          </a:prstGeom>
          <a:noFill/>
        </p:spPr>
        <p:txBody>
          <a:bodyPr wrap="square" rtlCol="0">
            <a:spAutoFit/>
          </a:bodyPr>
          <a:lstStyle/>
          <a:p>
            <a:pPr algn="ctr"/>
            <a:r>
              <a:rPr lang="en-US" sz="1650" dirty="0"/>
              <a:t>Magnetometer (Compass)</a:t>
            </a:r>
          </a:p>
        </p:txBody>
      </p:sp>
      <p:sp>
        <p:nvSpPr>
          <p:cNvPr id="10" name="TextBox 9">
            <a:extLst>
              <a:ext uri="{FF2B5EF4-FFF2-40B4-BE49-F238E27FC236}">
                <a16:creationId xmlns:a16="http://schemas.microsoft.com/office/drawing/2014/main" id="{B9C6EC5D-2F29-C149-8D44-D95E384E7167}"/>
              </a:ext>
            </a:extLst>
          </p:cNvPr>
          <p:cNvSpPr txBox="1"/>
          <p:nvPr/>
        </p:nvSpPr>
        <p:spPr>
          <a:xfrm>
            <a:off x="1435535" y="4260199"/>
            <a:ext cx="1408217" cy="600164"/>
          </a:xfrm>
          <a:prstGeom prst="rect">
            <a:avLst/>
          </a:prstGeom>
          <a:noFill/>
        </p:spPr>
        <p:txBody>
          <a:bodyPr wrap="square" rtlCol="0">
            <a:spAutoFit/>
          </a:bodyPr>
          <a:lstStyle/>
          <a:p>
            <a:pPr algn="ctr"/>
            <a:r>
              <a:rPr lang="en-US" sz="1650" dirty="0"/>
              <a:t>Acceleration along 3 axes</a:t>
            </a:r>
          </a:p>
        </p:txBody>
      </p:sp>
      <p:sp>
        <p:nvSpPr>
          <p:cNvPr id="11" name="TextBox 10">
            <a:extLst>
              <a:ext uri="{FF2B5EF4-FFF2-40B4-BE49-F238E27FC236}">
                <a16:creationId xmlns:a16="http://schemas.microsoft.com/office/drawing/2014/main" id="{92973579-9C2D-A947-A70A-F20F049FF5B2}"/>
              </a:ext>
            </a:extLst>
          </p:cNvPr>
          <p:cNvSpPr txBox="1"/>
          <p:nvPr/>
        </p:nvSpPr>
        <p:spPr>
          <a:xfrm>
            <a:off x="3598103" y="4260199"/>
            <a:ext cx="1602103" cy="600164"/>
          </a:xfrm>
          <a:prstGeom prst="rect">
            <a:avLst/>
          </a:prstGeom>
          <a:noFill/>
        </p:spPr>
        <p:txBody>
          <a:bodyPr wrap="square" rtlCol="0">
            <a:spAutoFit/>
          </a:bodyPr>
          <a:lstStyle/>
          <a:p>
            <a:pPr algn="ctr"/>
            <a:r>
              <a:rPr lang="en-US" sz="1650" dirty="0"/>
              <a:t>Rotation speed around 3 axes</a:t>
            </a:r>
          </a:p>
        </p:txBody>
      </p:sp>
      <p:sp>
        <p:nvSpPr>
          <p:cNvPr id="12" name="TextBox 11">
            <a:extLst>
              <a:ext uri="{FF2B5EF4-FFF2-40B4-BE49-F238E27FC236}">
                <a16:creationId xmlns:a16="http://schemas.microsoft.com/office/drawing/2014/main" id="{BF46FB51-2A8C-7140-AE5A-E5E806A6E911}"/>
              </a:ext>
            </a:extLst>
          </p:cNvPr>
          <p:cNvSpPr txBox="1"/>
          <p:nvPr/>
        </p:nvSpPr>
        <p:spPr>
          <a:xfrm>
            <a:off x="5756046" y="4260198"/>
            <a:ext cx="1883325" cy="600164"/>
          </a:xfrm>
          <a:prstGeom prst="rect">
            <a:avLst/>
          </a:prstGeom>
          <a:noFill/>
        </p:spPr>
        <p:txBody>
          <a:bodyPr wrap="square" rtlCol="0">
            <a:spAutoFit/>
          </a:bodyPr>
          <a:lstStyle/>
          <a:p>
            <a:pPr algn="ctr"/>
            <a:r>
              <a:rPr lang="en-US" sz="1650" dirty="0"/>
              <a:t>Direction of magnetic north</a:t>
            </a:r>
          </a:p>
        </p:txBody>
      </p:sp>
      <p:grpSp>
        <p:nvGrpSpPr>
          <p:cNvPr id="17" name="Group 16">
            <a:extLst>
              <a:ext uri="{FF2B5EF4-FFF2-40B4-BE49-F238E27FC236}">
                <a16:creationId xmlns:a16="http://schemas.microsoft.com/office/drawing/2014/main" id="{1BF3A01E-B74E-6741-AEE9-CEE2C130AF37}"/>
              </a:ext>
            </a:extLst>
          </p:cNvPr>
          <p:cNvGrpSpPr/>
          <p:nvPr/>
        </p:nvGrpSpPr>
        <p:grpSpPr>
          <a:xfrm>
            <a:off x="1536602" y="4811095"/>
            <a:ext cx="1345106" cy="423628"/>
            <a:chOff x="1914047" y="5380330"/>
            <a:chExt cx="1793475" cy="564837"/>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5B1EBD-A9D7-3743-A472-A59578B4877B}"/>
                    </a:ext>
                  </a:extLst>
                </p:cNvPr>
                <p:cNvSpPr txBox="1"/>
                <p:nvPr/>
              </p:nvSpPr>
              <p:spPr>
                <a:xfrm>
                  <a:off x="1914047" y="5390058"/>
                  <a:ext cx="814581" cy="555109"/>
                </a:xfrm>
                <a:prstGeom prst="rect">
                  <a:avLst/>
                </a:prstGeom>
                <a:noFill/>
              </p:spPr>
              <p:txBody>
                <a:bodyPr wrap="none" rtlCol="0">
                  <a:spAutoFit/>
                </a:bodyPr>
                <a:lstStyle/>
                <a:p>
                  <a:r>
                    <a:rPr lang="en-US" sz="1350" dirty="0"/>
                    <a:t>{ </a:t>
                  </a:r>
                  <a14:m>
                    <m:oMath xmlns:m="http://schemas.openxmlformats.org/officeDocument/2006/math">
                      <m:f>
                        <m:fPr>
                          <m:ctrlPr>
                            <a:rPr lang="en-US" sz="1350" i="1">
                              <a:latin typeface="Cambria Math" panose="02040503050406030204" pitchFamily="18" charset="0"/>
                            </a:rPr>
                          </m:ctrlPr>
                        </m:fPr>
                        <m:num>
                          <m:sSup>
                            <m:sSupPr>
                              <m:ctrlPr>
                                <a:rPr lang="en-US" sz="1350" i="1">
                                  <a:latin typeface="Cambria Math" panose="02040503050406030204" pitchFamily="18" charset="0"/>
                                </a:rPr>
                              </m:ctrlPr>
                            </m:sSupPr>
                            <m:e>
                              <m:r>
                                <a:rPr lang="en-US" sz="1350" i="1">
                                  <a:latin typeface="Cambria Math" panose="02040503050406030204" pitchFamily="18" charset="0"/>
                                </a:rPr>
                                <m:t>𝑑</m:t>
                              </m:r>
                            </m:e>
                            <m:sup>
                              <m:r>
                                <a:rPr lang="en-US" sz="1350" i="1">
                                  <a:latin typeface="Cambria Math" panose="02040503050406030204" pitchFamily="18" charset="0"/>
                                </a:rPr>
                                <m:t>2</m:t>
                              </m:r>
                            </m:sup>
                          </m:sSup>
                          <m:r>
                            <a:rPr lang="en-US" sz="1350" i="1">
                              <a:latin typeface="Cambria Math" panose="02040503050406030204" pitchFamily="18" charset="0"/>
                            </a:rPr>
                            <m:t>𝑥</m:t>
                          </m:r>
                        </m:num>
                        <m:den>
                          <m:r>
                            <a:rPr lang="en-US" sz="1350" i="1">
                              <a:latin typeface="Cambria Math" panose="02040503050406030204" pitchFamily="18" charset="0"/>
                            </a:rPr>
                            <m:t>𝑑</m:t>
                          </m:r>
                          <m:sSup>
                            <m:sSupPr>
                              <m:ctrlPr>
                                <a:rPr lang="en-US" sz="1350" i="1">
                                  <a:latin typeface="Cambria Math" panose="02040503050406030204" pitchFamily="18" charset="0"/>
                                </a:rPr>
                              </m:ctrlPr>
                            </m:sSupPr>
                            <m:e>
                              <m:r>
                                <a:rPr lang="en-US" sz="1350" i="1">
                                  <a:latin typeface="Cambria Math" panose="02040503050406030204" pitchFamily="18" charset="0"/>
                                </a:rPr>
                                <m:t>𝑡</m:t>
                              </m:r>
                            </m:e>
                            <m:sup>
                              <m:r>
                                <a:rPr lang="en-US" sz="1350" i="1">
                                  <a:latin typeface="Cambria Math" panose="02040503050406030204" pitchFamily="18" charset="0"/>
                                </a:rPr>
                                <m:t>2</m:t>
                              </m:r>
                            </m:sup>
                          </m:sSup>
                        </m:den>
                      </m:f>
                      <m:r>
                        <a:rPr lang="en-US" sz="1350" i="1">
                          <a:latin typeface="Cambria Math" panose="02040503050406030204" pitchFamily="18" charset="0"/>
                        </a:rPr>
                        <m:t>, </m:t>
                      </m:r>
                    </m:oMath>
                  </a14:m>
                  <a:endParaRPr lang="en-US" sz="1350" dirty="0"/>
                </a:p>
              </p:txBody>
            </p:sp>
          </mc:Choice>
          <mc:Fallback xmlns="">
            <p:sp>
              <p:nvSpPr>
                <p:cNvPr id="13" name="TextBox 12">
                  <a:extLst>
                    <a:ext uri="{FF2B5EF4-FFF2-40B4-BE49-F238E27FC236}">
                      <a16:creationId xmlns:a16="http://schemas.microsoft.com/office/drawing/2014/main" id="{4C5B1EBD-A9D7-3743-A472-A59578B4877B}"/>
                    </a:ext>
                  </a:extLst>
                </p:cNvPr>
                <p:cNvSpPr txBox="1">
                  <a:spLocks noRot="1" noChangeAspect="1" noMove="1" noResize="1" noEditPoints="1" noAdjustHandles="1" noChangeArrowheads="1" noChangeShapeType="1" noTextEdit="1"/>
                </p:cNvSpPr>
                <p:nvPr/>
              </p:nvSpPr>
              <p:spPr>
                <a:xfrm>
                  <a:off x="1914047" y="5390058"/>
                  <a:ext cx="814581" cy="555109"/>
                </a:xfrm>
                <a:prstGeom prst="rect">
                  <a:avLst/>
                </a:prstGeom>
                <a:blipFill>
                  <a:blip r:embed="rId6"/>
                  <a:stretch>
                    <a:fillRect l="-2000"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C00B23-AB35-1E43-A846-F4119719F401}"/>
                    </a:ext>
                  </a:extLst>
                </p:cNvPr>
                <p:cNvSpPr txBox="1"/>
                <p:nvPr/>
              </p:nvSpPr>
              <p:spPr>
                <a:xfrm>
                  <a:off x="2507942" y="5389673"/>
                  <a:ext cx="687796" cy="5554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050" i="1">
                                <a:latin typeface="Cambria Math" panose="02040503050406030204" pitchFamily="18" charset="0"/>
                              </a:rPr>
                            </m:ctrlPr>
                          </m:fPr>
                          <m:num>
                            <m:sSup>
                              <m:sSupPr>
                                <m:ctrlPr>
                                  <a:rPr lang="en-US" sz="1050" i="1">
                                    <a:latin typeface="Cambria Math" panose="02040503050406030204" pitchFamily="18" charset="0"/>
                                  </a:rPr>
                                </m:ctrlPr>
                              </m:sSupPr>
                              <m:e>
                                <m:r>
                                  <a:rPr lang="en-US" sz="1050" i="1">
                                    <a:latin typeface="Cambria Math" panose="02040503050406030204" pitchFamily="18" charset="0"/>
                                  </a:rPr>
                                  <m:t>𝑑</m:t>
                                </m:r>
                              </m:e>
                              <m:sup>
                                <m:r>
                                  <a:rPr lang="en-US" sz="1050" i="1">
                                    <a:latin typeface="Cambria Math" panose="02040503050406030204" pitchFamily="18" charset="0"/>
                                  </a:rPr>
                                  <m:t>2</m:t>
                                </m:r>
                              </m:sup>
                            </m:sSup>
                            <m:r>
                              <a:rPr lang="en-US" sz="1050" i="1">
                                <a:latin typeface="Cambria Math" panose="02040503050406030204" pitchFamily="18" charset="0"/>
                              </a:rPr>
                              <m:t>𝑦</m:t>
                            </m:r>
                          </m:num>
                          <m:den>
                            <m:r>
                              <a:rPr lang="en-US" sz="1050" i="1">
                                <a:latin typeface="Cambria Math" panose="02040503050406030204" pitchFamily="18" charset="0"/>
                              </a:rPr>
                              <m:t>𝑑</m:t>
                            </m:r>
                            <m:sSup>
                              <m:sSupPr>
                                <m:ctrlPr>
                                  <a:rPr lang="en-US" sz="1050" i="1">
                                    <a:latin typeface="Cambria Math" panose="02040503050406030204" pitchFamily="18" charset="0"/>
                                  </a:rPr>
                                </m:ctrlPr>
                              </m:sSupPr>
                              <m:e>
                                <m:r>
                                  <a:rPr lang="en-US" sz="1050" i="1">
                                    <a:latin typeface="Cambria Math" panose="02040503050406030204" pitchFamily="18" charset="0"/>
                                  </a:rPr>
                                  <m:t>𝑡</m:t>
                                </m:r>
                              </m:e>
                              <m:sup>
                                <m:r>
                                  <a:rPr lang="en-US" sz="1050" i="1">
                                    <a:latin typeface="Cambria Math" panose="02040503050406030204" pitchFamily="18" charset="0"/>
                                  </a:rPr>
                                  <m:t>2</m:t>
                                </m:r>
                              </m:sup>
                            </m:sSup>
                          </m:den>
                        </m:f>
                        <m:r>
                          <a:rPr lang="en-US" sz="1050" i="1">
                            <a:latin typeface="Cambria Math" panose="02040503050406030204" pitchFamily="18" charset="0"/>
                          </a:rPr>
                          <m:t>, </m:t>
                        </m:r>
                      </m:oMath>
                    </m:oMathPara>
                  </a14:m>
                  <a:endParaRPr lang="en-US" sz="1050" dirty="0"/>
                </a:p>
              </p:txBody>
            </p:sp>
          </mc:Choice>
          <mc:Fallback xmlns="">
            <p:sp>
              <p:nvSpPr>
                <p:cNvPr id="14" name="TextBox 13">
                  <a:extLst>
                    <a:ext uri="{FF2B5EF4-FFF2-40B4-BE49-F238E27FC236}">
                      <a16:creationId xmlns:a16="http://schemas.microsoft.com/office/drawing/2014/main" id="{AEC00B23-AB35-1E43-A846-F4119719F401}"/>
                    </a:ext>
                  </a:extLst>
                </p:cNvPr>
                <p:cNvSpPr txBox="1">
                  <a:spLocks noRot="1" noChangeAspect="1" noMove="1" noResize="1" noEditPoints="1" noAdjustHandles="1" noChangeArrowheads="1" noChangeShapeType="1" noTextEdit="1"/>
                </p:cNvSpPr>
                <p:nvPr/>
              </p:nvSpPr>
              <p:spPr>
                <a:xfrm>
                  <a:off x="2507942" y="5389673"/>
                  <a:ext cx="687796" cy="5554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8A9EF6-C240-D64B-907C-8406AA0D2448}"/>
                    </a:ext>
                  </a:extLst>
                </p:cNvPr>
                <p:cNvSpPr txBox="1"/>
                <p:nvPr/>
              </p:nvSpPr>
              <p:spPr>
                <a:xfrm>
                  <a:off x="2989974" y="5380330"/>
                  <a:ext cx="717548" cy="555109"/>
                </a:xfrm>
                <a:prstGeom prst="rect">
                  <a:avLst/>
                </a:prstGeom>
                <a:noFill/>
              </p:spPr>
              <p:txBody>
                <a:bodyPr wrap="none" rtlCol="0">
                  <a:spAutoFit/>
                </a:bodyPr>
                <a:lstStyle/>
                <a:p>
                  <a14:m>
                    <m:oMath xmlns:m="http://schemas.openxmlformats.org/officeDocument/2006/math">
                      <m:f>
                        <m:fPr>
                          <m:ctrlPr>
                            <a:rPr lang="en-US" sz="1350" i="1">
                              <a:latin typeface="Cambria Math" panose="02040503050406030204" pitchFamily="18" charset="0"/>
                            </a:rPr>
                          </m:ctrlPr>
                        </m:fPr>
                        <m:num>
                          <m:sSup>
                            <m:sSupPr>
                              <m:ctrlPr>
                                <a:rPr lang="en-US" sz="1350" i="1">
                                  <a:latin typeface="Cambria Math" panose="02040503050406030204" pitchFamily="18" charset="0"/>
                                </a:rPr>
                              </m:ctrlPr>
                            </m:sSupPr>
                            <m:e>
                              <m:r>
                                <a:rPr lang="en-US" sz="1350" i="1">
                                  <a:latin typeface="Cambria Math" panose="02040503050406030204" pitchFamily="18" charset="0"/>
                                </a:rPr>
                                <m:t>𝑑</m:t>
                              </m:r>
                            </m:e>
                            <m:sup>
                              <m:r>
                                <a:rPr lang="en-US" sz="1350" i="1">
                                  <a:latin typeface="Cambria Math" panose="02040503050406030204" pitchFamily="18" charset="0"/>
                                </a:rPr>
                                <m:t>2</m:t>
                              </m:r>
                            </m:sup>
                          </m:sSup>
                          <m:r>
                            <a:rPr lang="en-US" sz="1350" i="1">
                              <a:latin typeface="Cambria Math" panose="02040503050406030204" pitchFamily="18" charset="0"/>
                            </a:rPr>
                            <m:t>𝑧</m:t>
                          </m:r>
                        </m:num>
                        <m:den>
                          <m:r>
                            <a:rPr lang="en-US" sz="1350" i="1">
                              <a:latin typeface="Cambria Math" panose="02040503050406030204" pitchFamily="18" charset="0"/>
                            </a:rPr>
                            <m:t>𝑑</m:t>
                          </m:r>
                          <m:sSup>
                            <m:sSupPr>
                              <m:ctrlPr>
                                <a:rPr lang="en-US" sz="1350" i="1">
                                  <a:latin typeface="Cambria Math" panose="02040503050406030204" pitchFamily="18" charset="0"/>
                                </a:rPr>
                              </m:ctrlPr>
                            </m:sSupPr>
                            <m:e>
                              <m:r>
                                <a:rPr lang="en-US" sz="1350" i="1">
                                  <a:latin typeface="Cambria Math" panose="02040503050406030204" pitchFamily="18" charset="0"/>
                                </a:rPr>
                                <m:t>𝑡</m:t>
                              </m:r>
                            </m:e>
                            <m:sup>
                              <m:r>
                                <a:rPr lang="en-US" sz="1350" i="1">
                                  <a:latin typeface="Cambria Math" panose="02040503050406030204" pitchFamily="18" charset="0"/>
                                </a:rPr>
                                <m:t>2</m:t>
                              </m:r>
                            </m:sup>
                          </m:sSup>
                        </m:den>
                      </m:f>
                    </m:oMath>
                  </a14:m>
                  <a:r>
                    <a:rPr lang="en-US" sz="1350" dirty="0"/>
                    <a:t> } </a:t>
                  </a:r>
                </a:p>
              </p:txBody>
            </p:sp>
          </mc:Choice>
          <mc:Fallback xmlns="">
            <p:sp>
              <p:nvSpPr>
                <p:cNvPr id="15" name="TextBox 14">
                  <a:extLst>
                    <a:ext uri="{FF2B5EF4-FFF2-40B4-BE49-F238E27FC236}">
                      <a16:creationId xmlns:a16="http://schemas.microsoft.com/office/drawing/2014/main" id="{688A9EF6-C240-D64B-907C-8406AA0D2448}"/>
                    </a:ext>
                  </a:extLst>
                </p:cNvPr>
                <p:cNvSpPr txBox="1">
                  <a:spLocks noRot="1" noChangeAspect="1" noMove="1" noResize="1" noEditPoints="1" noAdjustHandles="1" noChangeArrowheads="1" noChangeShapeType="1" noTextEdit="1"/>
                </p:cNvSpPr>
                <p:nvPr/>
              </p:nvSpPr>
              <p:spPr>
                <a:xfrm>
                  <a:off x="2989974" y="5380330"/>
                  <a:ext cx="717548" cy="555109"/>
                </a:xfrm>
                <a:prstGeom prst="rect">
                  <a:avLst/>
                </a:prstGeom>
                <a:blipFill>
                  <a:blip r:embed="rId8"/>
                  <a:stretch>
                    <a:fillRect r="-1124" b="-289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77D239-0D00-2045-BF33-1F5AF20AA18C}"/>
                  </a:ext>
                </a:extLst>
              </p:cNvPr>
              <p:cNvSpPr txBox="1"/>
              <p:nvPr/>
            </p:nvSpPr>
            <p:spPr>
              <a:xfrm>
                <a:off x="3771661" y="4810575"/>
                <a:ext cx="1229696" cy="825034"/>
              </a:xfrm>
              <a:prstGeom prst="rect">
                <a:avLst/>
              </a:prstGeom>
              <a:noFill/>
            </p:spPr>
            <p:txBody>
              <a:bodyPr wrap="none" rtlCol="0">
                <a:spAutoFit/>
              </a:bodyPr>
              <a:lstStyle/>
              <a:p>
                <a:r>
                  <a:rPr lang="en-US" sz="1350" dirty="0"/>
                  <a:t>{ </a:t>
                </a:r>
                <a14:m>
                  <m:oMath xmlns:m="http://schemas.openxmlformats.org/officeDocument/2006/math">
                    <m:f>
                      <m:fPr>
                        <m:ctrlPr>
                          <a:rPr lang="en-US" sz="1350" i="1">
                            <a:latin typeface="Cambria Math" panose="02040503050406030204" pitchFamily="18" charset="0"/>
                          </a:rPr>
                        </m:ctrlPr>
                      </m:fPr>
                      <m:num>
                        <m:r>
                          <a:rPr lang="en-US" sz="1350" i="1">
                            <a:latin typeface="Cambria Math" panose="02040503050406030204" pitchFamily="18" charset="0"/>
                          </a:rPr>
                          <m:t>𝑑</m:t>
                        </m:r>
                        <m:sSub>
                          <m:sSubPr>
                            <m:ctrlPr>
                              <a:rPr lang="en-US" sz="1350" i="1">
                                <a:latin typeface="Cambria Math" panose="02040503050406030204" pitchFamily="18" charset="0"/>
                              </a:rPr>
                            </m:ctrlPr>
                          </m:sSubPr>
                          <m:e>
                            <m:r>
                              <a:rPr lang="en-US" sz="1350" i="1">
                                <a:latin typeface="Cambria Math" panose="02040503050406030204" pitchFamily="18" charset="0"/>
                              </a:rPr>
                              <m:t>𝜃</m:t>
                            </m:r>
                          </m:e>
                          <m:sub>
                            <m:r>
                              <a:rPr lang="en-US" sz="1350" i="1">
                                <a:latin typeface="Cambria Math" panose="02040503050406030204" pitchFamily="18" charset="0"/>
                              </a:rPr>
                              <m:t>𝑥</m:t>
                            </m:r>
                          </m:sub>
                        </m:sSub>
                      </m:num>
                      <m:den>
                        <m:r>
                          <a:rPr lang="en-US" sz="1350" i="1">
                            <a:latin typeface="Cambria Math" panose="02040503050406030204" pitchFamily="18" charset="0"/>
                          </a:rPr>
                          <m:t>𝑑𝑡</m:t>
                        </m:r>
                      </m:den>
                    </m:f>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𝑑</m:t>
                        </m:r>
                        <m:sSub>
                          <m:sSubPr>
                            <m:ctrlPr>
                              <a:rPr lang="en-US" sz="1350" i="1">
                                <a:latin typeface="Cambria Math" panose="02040503050406030204" pitchFamily="18" charset="0"/>
                              </a:rPr>
                            </m:ctrlPr>
                          </m:sSubPr>
                          <m:e>
                            <m:r>
                              <a:rPr lang="en-US" sz="1350" i="1">
                                <a:latin typeface="Cambria Math" panose="02040503050406030204" pitchFamily="18" charset="0"/>
                              </a:rPr>
                              <m:t>𝜃</m:t>
                            </m:r>
                          </m:e>
                          <m:sub>
                            <m:r>
                              <a:rPr lang="en-US" sz="1350" i="1">
                                <a:latin typeface="Cambria Math" panose="02040503050406030204" pitchFamily="18" charset="0"/>
                              </a:rPr>
                              <m:t>𝑦</m:t>
                            </m:r>
                          </m:sub>
                        </m:sSub>
                      </m:num>
                      <m:den>
                        <m:r>
                          <a:rPr lang="en-US" sz="1350" i="1">
                            <a:latin typeface="Cambria Math" panose="02040503050406030204" pitchFamily="18" charset="0"/>
                          </a:rPr>
                          <m:t>𝑑𝑡</m:t>
                        </m:r>
                      </m:den>
                    </m:f>
                  </m:oMath>
                </a14:m>
                <a:r>
                  <a:rPr lang="en-US" sz="1350" dirty="0"/>
                  <a:t>, </a:t>
                </a:r>
                <a14:m>
                  <m:oMath xmlns:m="http://schemas.openxmlformats.org/officeDocument/2006/math">
                    <m:f>
                      <m:fPr>
                        <m:ctrlPr>
                          <a:rPr lang="en-US" sz="1350" i="1">
                            <a:latin typeface="Cambria Math" panose="02040503050406030204" pitchFamily="18" charset="0"/>
                          </a:rPr>
                        </m:ctrlPr>
                      </m:fPr>
                      <m:num>
                        <m:r>
                          <a:rPr lang="en-US" sz="1350" i="1">
                            <a:latin typeface="Cambria Math" panose="02040503050406030204" pitchFamily="18" charset="0"/>
                          </a:rPr>
                          <m:t>𝑑</m:t>
                        </m:r>
                        <m:sSub>
                          <m:sSubPr>
                            <m:ctrlPr>
                              <a:rPr lang="en-US" sz="1350" i="1">
                                <a:latin typeface="Cambria Math" panose="02040503050406030204" pitchFamily="18" charset="0"/>
                              </a:rPr>
                            </m:ctrlPr>
                          </m:sSubPr>
                          <m:e>
                            <m:r>
                              <a:rPr lang="en-US" sz="1350" i="1">
                                <a:latin typeface="Cambria Math" panose="02040503050406030204" pitchFamily="18" charset="0"/>
                              </a:rPr>
                              <m:t>𝜃</m:t>
                            </m:r>
                          </m:e>
                          <m:sub>
                            <m:r>
                              <a:rPr lang="en-US" sz="1350" i="1">
                                <a:latin typeface="Cambria Math" panose="02040503050406030204" pitchFamily="18" charset="0"/>
                              </a:rPr>
                              <m:t>𝑧</m:t>
                            </m:r>
                          </m:sub>
                        </m:sSub>
                      </m:num>
                      <m:den>
                        <m:r>
                          <a:rPr lang="en-US" sz="1350" i="1">
                            <a:latin typeface="Cambria Math" panose="02040503050406030204" pitchFamily="18" charset="0"/>
                          </a:rPr>
                          <m:t>𝑑𝑡</m:t>
                        </m:r>
                      </m:den>
                    </m:f>
                  </m:oMath>
                </a14:m>
                <a:r>
                  <a:rPr lang="en-US" sz="1350" dirty="0"/>
                  <a:t> }</a:t>
                </a:r>
              </a:p>
              <a:p>
                <a:endParaRPr lang="en-US" sz="1350" dirty="0"/>
              </a:p>
              <a:p>
                <a:endParaRPr lang="en-US" sz="1350" dirty="0"/>
              </a:p>
            </p:txBody>
          </p:sp>
        </mc:Choice>
        <mc:Fallback xmlns="">
          <p:sp>
            <p:nvSpPr>
              <p:cNvPr id="16" name="TextBox 15">
                <a:extLst>
                  <a:ext uri="{FF2B5EF4-FFF2-40B4-BE49-F238E27FC236}">
                    <a16:creationId xmlns:a16="http://schemas.microsoft.com/office/drawing/2014/main" id="{0877D239-0D00-2045-BF33-1F5AF20AA18C}"/>
                  </a:ext>
                </a:extLst>
              </p:cNvPr>
              <p:cNvSpPr txBox="1">
                <a:spLocks noRot="1" noChangeAspect="1" noMove="1" noResize="1" noEditPoints="1" noAdjustHandles="1" noChangeArrowheads="1" noChangeShapeType="1" noTextEdit="1"/>
              </p:cNvSpPr>
              <p:nvPr/>
            </p:nvSpPr>
            <p:spPr>
              <a:xfrm>
                <a:off x="3771661" y="4810575"/>
                <a:ext cx="1229696" cy="825034"/>
              </a:xfrm>
              <a:prstGeom prst="rect">
                <a:avLst/>
              </a:prstGeom>
              <a:blipFill>
                <a:blip r:embed="rId9"/>
                <a:stretch>
                  <a:fillRect l="-1493" r="-4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D34B07-91C4-2341-BAEB-2963B7C36276}"/>
                  </a:ext>
                </a:extLst>
              </p:cNvPr>
              <p:cNvSpPr txBox="1"/>
              <p:nvPr/>
            </p:nvSpPr>
            <p:spPr>
              <a:xfrm>
                <a:off x="6133823" y="4895564"/>
                <a:ext cx="992579" cy="224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𝑚</m:t>
                          </m:r>
                        </m:e>
                        <m:sub>
                          <m:r>
                            <a:rPr lang="en-US" sz="1350" i="1">
                              <a:latin typeface="Cambria Math" panose="02040503050406030204" pitchFamily="18" charset="0"/>
                            </a:rPr>
                            <m:t>𝑥</m:t>
                          </m:r>
                        </m:sub>
                      </m:sSub>
                      <m:r>
                        <a:rPr lang="en-US" sz="1350" i="1">
                          <a:latin typeface="Cambria Math" panose="02040503050406030204" pitchFamily="18" charset="0"/>
                        </a:rPr>
                        <m:t>, </m:t>
                      </m:r>
                      <m:sSub>
                        <m:sSubPr>
                          <m:ctrlPr>
                            <a:rPr lang="en-US" sz="1350" i="1">
                              <a:latin typeface="Cambria Math" panose="02040503050406030204" pitchFamily="18" charset="0"/>
                            </a:rPr>
                          </m:ctrlPr>
                        </m:sSubPr>
                        <m:e>
                          <m:r>
                            <a:rPr lang="en-US" sz="1350" i="1">
                              <a:latin typeface="Cambria Math" panose="02040503050406030204" pitchFamily="18" charset="0"/>
                            </a:rPr>
                            <m:t>𝑚</m:t>
                          </m:r>
                        </m:e>
                        <m:sub>
                          <m:r>
                            <a:rPr lang="en-US" sz="1350" i="1">
                              <a:latin typeface="Cambria Math" panose="02040503050406030204" pitchFamily="18" charset="0"/>
                            </a:rPr>
                            <m:t>𝑦</m:t>
                          </m:r>
                        </m:sub>
                      </m:sSub>
                      <m:r>
                        <a:rPr lang="en-US" sz="1350" i="1">
                          <a:latin typeface="Cambria Math" panose="02040503050406030204" pitchFamily="18" charset="0"/>
                        </a:rPr>
                        <m:t>, </m:t>
                      </m:r>
                      <m:sSub>
                        <m:sSubPr>
                          <m:ctrlPr>
                            <a:rPr lang="en-US" sz="1350" i="1">
                              <a:latin typeface="Cambria Math" panose="02040503050406030204" pitchFamily="18" charset="0"/>
                            </a:rPr>
                          </m:ctrlPr>
                        </m:sSubPr>
                        <m:e>
                          <m:r>
                            <a:rPr lang="en-US" sz="1350" i="1">
                              <a:latin typeface="Cambria Math" panose="02040503050406030204" pitchFamily="18" charset="0"/>
                            </a:rPr>
                            <m:t>𝑚</m:t>
                          </m:r>
                        </m:e>
                        <m:sub>
                          <m:r>
                            <a:rPr lang="en-US" sz="1350" i="1">
                              <a:latin typeface="Cambria Math" panose="02040503050406030204" pitchFamily="18" charset="0"/>
                            </a:rPr>
                            <m:t>𝑧</m:t>
                          </m:r>
                        </m:sub>
                      </m:sSub>
                      <m:r>
                        <a:rPr lang="en-US" sz="1350" i="1">
                          <a:latin typeface="Cambria Math" panose="02040503050406030204" pitchFamily="18" charset="0"/>
                        </a:rPr>
                        <m:t>}</m:t>
                      </m:r>
                    </m:oMath>
                  </m:oMathPara>
                </a14:m>
                <a:endParaRPr lang="en-US" sz="1350" dirty="0"/>
              </a:p>
            </p:txBody>
          </p:sp>
        </mc:Choice>
        <mc:Fallback xmlns="">
          <p:sp>
            <p:nvSpPr>
              <p:cNvPr id="18" name="TextBox 17">
                <a:extLst>
                  <a:ext uri="{FF2B5EF4-FFF2-40B4-BE49-F238E27FC236}">
                    <a16:creationId xmlns:a16="http://schemas.microsoft.com/office/drawing/2014/main" id="{1AD34B07-91C4-2341-BAEB-2963B7C36276}"/>
                  </a:ext>
                </a:extLst>
              </p:cNvPr>
              <p:cNvSpPr txBox="1">
                <a:spLocks noRot="1" noChangeAspect="1" noMove="1" noResize="1" noEditPoints="1" noAdjustHandles="1" noChangeArrowheads="1" noChangeShapeType="1" noTextEdit="1"/>
              </p:cNvSpPr>
              <p:nvPr/>
            </p:nvSpPr>
            <p:spPr>
              <a:xfrm>
                <a:off x="6133823" y="4895564"/>
                <a:ext cx="992579" cy="224100"/>
              </a:xfrm>
              <a:prstGeom prst="rect">
                <a:avLst/>
              </a:prstGeom>
              <a:blipFill>
                <a:blip r:embed="rId10"/>
                <a:stretch>
                  <a:fillRect l="-5521" r="-6135" b="-27027"/>
                </a:stretch>
              </a:blipFill>
            </p:spPr>
            <p:txBody>
              <a:bodyPr/>
              <a:lstStyle/>
              <a:p>
                <a:r>
                  <a:rPr lang="en-US">
                    <a:noFill/>
                  </a:rPr>
                  <a:t> </a:t>
                </a:r>
              </a:p>
            </p:txBody>
          </p:sp>
        </mc:Fallback>
      </mc:AlternateContent>
    </p:spTree>
    <p:extLst>
      <p:ext uri="{BB962C8B-B14F-4D97-AF65-F5344CB8AC3E}">
        <p14:creationId xmlns:p14="http://schemas.microsoft.com/office/powerpoint/2010/main" val="30316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9" y="304800"/>
            <a:ext cx="8229600" cy="1143000"/>
          </a:xfrm>
        </p:spPr>
        <p:txBody>
          <a:bodyPr>
            <a:normAutofit/>
          </a:bodyPr>
          <a:lstStyle/>
          <a:p>
            <a:pPr algn="l"/>
            <a:r>
              <a:rPr lang="en-US" dirty="0"/>
              <a:t>Smartphone Sensors: Accelerometer</a:t>
            </a:r>
          </a:p>
        </p:txBody>
      </p:sp>
      <p:pic>
        <p:nvPicPr>
          <p:cNvPr id="6" name="Picture 5" descr="10633601-Icons-of-activities-of-people-after-65--Stock-Vector-people-icon-activ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97" y="1010638"/>
            <a:ext cx="6381484" cy="5007012"/>
          </a:xfrm>
          <a:prstGeom prst="rect">
            <a:avLst/>
          </a:prstGeom>
        </p:spPr>
      </p:pic>
    </p:spTree>
    <p:extLst>
      <p:ext uri="{BB962C8B-B14F-4D97-AF65-F5344CB8AC3E}">
        <p14:creationId xmlns:p14="http://schemas.microsoft.com/office/powerpoint/2010/main" val="2361557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9" y="304800"/>
            <a:ext cx="8324161" cy="705838"/>
          </a:xfrm>
        </p:spPr>
        <p:txBody>
          <a:bodyPr>
            <a:normAutofit fontScale="90000"/>
          </a:bodyPr>
          <a:lstStyle/>
          <a:p>
            <a:pPr algn="l"/>
            <a:r>
              <a:rPr lang="en-US" dirty="0" err="1"/>
              <a:t>LoRa</a:t>
            </a:r>
            <a:r>
              <a:rPr lang="en-US" dirty="0"/>
              <a:t> based Localization using Deep Learning Techniques</a:t>
            </a:r>
          </a:p>
        </p:txBody>
      </p:sp>
      <p:pic>
        <p:nvPicPr>
          <p:cNvPr id="17" name="Picture 16">
            <a:extLst>
              <a:ext uri="{FF2B5EF4-FFF2-40B4-BE49-F238E27FC236}">
                <a16:creationId xmlns:a16="http://schemas.microsoft.com/office/drawing/2014/main" id="{8439ECE3-C3CE-44C0-9021-289FB0E9D4F9}"/>
              </a:ext>
            </a:extLst>
          </p:cNvPr>
          <p:cNvPicPr>
            <a:picLocks noChangeAspect="1"/>
          </p:cNvPicPr>
          <p:nvPr/>
        </p:nvPicPr>
        <p:blipFill>
          <a:blip r:embed="rId3"/>
          <a:stretch>
            <a:fillRect/>
          </a:stretch>
        </p:blipFill>
        <p:spPr>
          <a:xfrm>
            <a:off x="990600" y="1123261"/>
            <a:ext cx="2811946" cy="1848539"/>
          </a:xfrm>
          <a:prstGeom prst="rect">
            <a:avLst/>
          </a:prstGeom>
        </p:spPr>
      </p:pic>
      <p:sp>
        <p:nvSpPr>
          <p:cNvPr id="18" name="TextBox 17">
            <a:extLst>
              <a:ext uri="{FF2B5EF4-FFF2-40B4-BE49-F238E27FC236}">
                <a16:creationId xmlns:a16="http://schemas.microsoft.com/office/drawing/2014/main" id="{BBEC3C5A-FD55-4D1C-9477-F5FDB97E83C5}"/>
              </a:ext>
            </a:extLst>
          </p:cNvPr>
          <p:cNvSpPr txBox="1"/>
          <p:nvPr/>
        </p:nvSpPr>
        <p:spPr>
          <a:xfrm>
            <a:off x="4648200" y="1143000"/>
            <a:ext cx="3505200" cy="2031325"/>
          </a:xfrm>
          <a:prstGeom prst="rect">
            <a:avLst/>
          </a:prstGeom>
          <a:noFill/>
        </p:spPr>
        <p:txBody>
          <a:bodyPr wrap="square" rtlCol="0">
            <a:spAutoFit/>
          </a:bodyPr>
          <a:lstStyle/>
          <a:p>
            <a:r>
              <a:rPr lang="en-US" sz="1400" b="1" dirty="0"/>
              <a:t>Offline Phase:</a:t>
            </a:r>
          </a:p>
          <a:p>
            <a:pPr marL="285750" indent="-285750">
              <a:buFont typeface="Arial" panose="020B0604020202020204" pitchFamily="34" charset="0"/>
              <a:buChar char="•"/>
            </a:pPr>
            <a:r>
              <a:rPr lang="en-US" sz="1400" dirty="0"/>
              <a:t>Send sensor data to </a:t>
            </a:r>
            <a:r>
              <a:rPr lang="en-US" sz="1400" dirty="0" err="1"/>
              <a:t>LoRa</a:t>
            </a:r>
            <a:r>
              <a:rPr lang="en-US" sz="1400" dirty="0"/>
              <a:t> Gateway (BS)</a:t>
            </a:r>
          </a:p>
          <a:p>
            <a:pPr marL="285750" indent="-285750">
              <a:buFont typeface="Arial" panose="020B0604020202020204" pitchFamily="34" charset="0"/>
              <a:buChar char="•"/>
            </a:pPr>
            <a:r>
              <a:rPr lang="en-US" sz="1400" dirty="0"/>
              <a:t>Log RSSI values from base-stations for different positions in database</a:t>
            </a:r>
          </a:p>
          <a:p>
            <a:pPr marL="285750" indent="-285750">
              <a:buFont typeface="Arial" panose="020B0604020202020204" pitchFamily="34" charset="0"/>
              <a:buChar char="•"/>
            </a:pPr>
            <a:r>
              <a:rPr lang="en-US" sz="1400" dirty="0"/>
              <a:t>Interpolation using denoising auto-encoders for replacing outliers and missing data</a:t>
            </a:r>
          </a:p>
          <a:p>
            <a:pPr marL="285750" indent="-285750">
              <a:buFont typeface="Arial" panose="020B0604020202020204" pitchFamily="34" charset="0"/>
              <a:buChar char="•"/>
            </a:pPr>
            <a:r>
              <a:rPr lang="en-US" sz="1400" dirty="0"/>
              <a:t>Generate Fingerprinting maps after interpolation</a:t>
            </a:r>
          </a:p>
        </p:txBody>
      </p:sp>
      <p:sp>
        <p:nvSpPr>
          <p:cNvPr id="19" name="TextBox 18">
            <a:extLst>
              <a:ext uri="{FF2B5EF4-FFF2-40B4-BE49-F238E27FC236}">
                <a16:creationId xmlns:a16="http://schemas.microsoft.com/office/drawing/2014/main" id="{DE8443A2-13CD-4B36-AFC8-746F67D8415E}"/>
              </a:ext>
            </a:extLst>
          </p:cNvPr>
          <p:cNvSpPr txBox="1"/>
          <p:nvPr/>
        </p:nvSpPr>
        <p:spPr>
          <a:xfrm>
            <a:off x="4648200" y="3406676"/>
            <a:ext cx="3581400" cy="1815882"/>
          </a:xfrm>
          <a:prstGeom prst="rect">
            <a:avLst/>
          </a:prstGeom>
          <a:noFill/>
        </p:spPr>
        <p:txBody>
          <a:bodyPr wrap="square" rtlCol="0">
            <a:spAutoFit/>
          </a:bodyPr>
          <a:lstStyle/>
          <a:p>
            <a:r>
              <a:rPr lang="en-US" sz="1400" b="1" dirty="0"/>
              <a:t>Online Phase:</a:t>
            </a:r>
          </a:p>
          <a:p>
            <a:pPr marL="285750" indent="-285750">
              <a:buFont typeface="Arial" panose="020B0604020202020204" pitchFamily="34" charset="0"/>
              <a:buChar char="•"/>
            </a:pPr>
            <a:r>
              <a:rPr lang="en-US" sz="1400" dirty="0"/>
              <a:t>Use fingerprinting maps for predicting location of test data based on various ML and Deep-Learning Algorithms</a:t>
            </a:r>
          </a:p>
          <a:p>
            <a:pPr marL="285750" indent="-285750">
              <a:buFont typeface="Arial" panose="020B0604020202020204" pitchFamily="34" charset="0"/>
              <a:buChar char="•"/>
            </a:pPr>
            <a:r>
              <a:rPr lang="en-US" sz="1400" dirty="0"/>
              <a:t>Solved by regression or classification techniques depending on the problem</a:t>
            </a:r>
          </a:p>
          <a:p>
            <a:pPr marL="285750" indent="-285750">
              <a:buFont typeface="Arial" panose="020B0604020202020204" pitchFamily="34" charset="0"/>
              <a:buChar char="•"/>
            </a:pPr>
            <a:r>
              <a:rPr lang="en-US" sz="1400" dirty="0"/>
              <a:t>Hyper-parameter Tuning optimizes DL results</a:t>
            </a:r>
          </a:p>
        </p:txBody>
      </p:sp>
      <p:pic>
        <p:nvPicPr>
          <p:cNvPr id="20" name="Picture 19">
            <a:extLst>
              <a:ext uri="{FF2B5EF4-FFF2-40B4-BE49-F238E27FC236}">
                <a16:creationId xmlns:a16="http://schemas.microsoft.com/office/drawing/2014/main" id="{A9402314-248E-4433-A569-EA481928F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73" y="3048000"/>
            <a:ext cx="4132128" cy="3099096"/>
          </a:xfrm>
          <a:prstGeom prst="rect">
            <a:avLst/>
          </a:prstGeom>
        </p:spPr>
      </p:pic>
    </p:spTree>
    <p:extLst>
      <p:ext uri="{BB962C8B-B14F-4D97-AF65-F5344CB8AC3E}">
        <p14:creationId xmlns:p14="http://schemas.microsoft.com/office/powerpoint/2010/main" val="1312407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9" y="304800"/>
            <a:ext cx="8324161" cy="705838"/>
          </a:xfrm>
        </p:spPr>
        <p:txBody>
          <a:bodyPr>
            <a:normAutofit fontScale="90000"/>
          </a:bodyPr>
          <a:lstStyle/>
          <a:p>
            <a:pPr algn="l"/>
            <a:r>
              <a:rPr lang="en-US" dirty="0" err="1"/>
              <a:t>LoRa</a:t>
            </a:r>
            <a:r>
              <a:rPr lang="en-US" dirty="0"/>
              <a:t> based Localization using Deep Learning Techniques</a:t>
            </a:r>
          </a:p>
        </p:txBody>
      </p:sp>
      <p:pic>
        <p:nvPicPr>
          <p:cNvPr id="8" name="Picture 7">
            <a:extLst>
              <a:ext uri="{FF2B5EF4-FFF2-40B4-BE49-F238E27FC236}">
                <a16:creationId xmlns:a16="http://schemas.microsoft.com/office/drawing/2014/main" id="{78120E11-FE31-42F6-8C26-0BA9E293FAAF}"/>
              </a:ext>
            </a:extLst>
          </p:cNvPr>
          <p:cNvPicPr>
            <a:picLocks noChangeAspect="1"/>
          </p:cNvPicPr>
          <p:nvPr/>
        </p:nvPicPr>
        <p:blipFill>
          <a:blip r:embed="rId3"/>
          <a:stretch>
            <a:fillRect/>
          </a:stretch>
        </p:blipFill>
        <p:spPr>
          <a:xfrm>
            <a:off x="76199" y="1913157"/>
            <a:ext cx="8991601" cy="1369131"/>
          </a:xfrm>
          <a:prstGeom prst="rect">
            <a:avLst/>
          </a:prstGeom>
        </p:spPr>
      </p:pic>
      <p:pic>
        <p:nvPicPr>
          <p:cNvPr id="10" name="Picture 9">
            <a:extLst>
              <a:ext uri="{FF2B5EF4-FFF2-40B4-BE49-F238E27FC236}">
                <a16:creationId xmlns:a16="http://schemas.microsoft.com/office/drawing/2014/main" id="{00D51719-A2A8-42DC-884C-247541D1B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076708"/>
            <a:ext cx="8839200" cy="1750385"/>
          </a:xfrm>
          <a:prstGeom prst="rect">
            <a:avLst/>
          </a:prstGeom>
        </p:spPr>
      </p:pic>
      <p:sp>
        <p:nvSpPr>
          <p:cNvPr id="11" name="TextBox 10">
            <a:extLst>
              <a:ext uri="{FF2B5EF4-FFF2-40B4-BE49-F238E27FC236}">
                <a16:creationId xmlns:a16="http://schemas.microsoft.com/office/drawing/2014/main" id="{CC7F9913-6D53-4824-B7AC-4F8473F20DE5}"/>
              </a:ext>
            </a:extLst>
          </p:cNvPr>
          <p:cNvSpPr txBox="1"/>
          <p:nvPr/>
        </p:nvSpPr>
        <p:spPr>
          <a:xfrm>
            <a:off x="76199" y="1467742"/>
            <a:ext cx="2057400" cy="369332"/>
          </a:xfrm>
          <a:prstGeom prst="rect">
            <a:avLst/>
          </a:prstGeom>
          <a:noFill/>
        </p:spPr>
        <p:txBody>
          <a:bodyPr wrap="square" rtlCol="0">
            <a:spAutoFit/>
          </a:bodyPr>
          <a:lstStyle/>
          <a:p>
            <a:r>
              <a:rPr lang="en-US" dirty="0"/>
              <a:t>Outdoor Results</a:t>
            </a:r>
          </a:p>
        </p:txBody>
      </p:sp>
      <p:sp>
        <p:nvSpPr>
          <p:cNvPr id="12" name="TextBox 11">
            <a:extLst>
              <a:ext uri="{FF2B5EF4-FFF2-40B4-BE49-F238E27FC236}">
                <a16:creationId xmlns:a16="http://schemas.microsoft.com/office/drawing/2014/main" id="{16A355B9-0A53-41CC-9F65-B3ADA9E49D45}"/>
              </a:ext>
            </a:extLst>
          </p:cNvPr>
          <p:cNvSpPr txBox="1"/>
          <p:nvPr/>
        </p:nvSpPr>
        <p:spPr>
          <a:xfrm>
            <a:off x="152400" y="3694733"/>
            <a:ext cx="2057400" cy="369332"/>
          </a:xfrm>
          <a:prstGeom prst="rect">
            <a:avLst/>
          </a:prstGeom>
          <a:noFill/>
        </p:spPr>
        <p:txBody>
          <a:bodyPr wrap="square" rtlCol="0">
            <a:spAutoFit/>
          </a:bodyPr>
          <a:lstStyle/>
          <a:p>
            <a:r>
              <a:rPr lang="en-US" dirty="0"/>
              <a:t>Indoor Results</a:t>
            </a:r>
          </a:p>
        </p:txBody>
      </p:sp>
    </p:spTree>
    <p:extLst>
      <p:ext uri="{BB962C8B-B14F-4D97-AF65-F5344CB8AC3E}">
        <p14:creationId xmlns:p14="http://schemas.microsoft.com/office/powerpoint/2010/main" val="161822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9" y="304800"/>
            <a:ext cx="8229600" cy="1143000"/>
          </a:xfrm>
        </p:spPr>
        <p:txBody>
          <a:bodyPr>
            <a:normAutofit/>
          </a:bodyPr>
          <a:lstStyle/>
          <a:p>
            <a:pPr algn="l"/>
            <a:r>
              <a:rPr lang="en-US" dirty="0" err="1"/>
              <a:t>LoRa</a:t>
            </a:r>
            <a:r>
              <a:rPr lang="en-US" dirty="0"/>
              <a:t> based Localization using Deep Learning Techniques</a:t>
            </a:r>
          </a:p>
        </p:txBody>
      </p:sp>
      <p:pic>
        <p:nvPicPr>
          <p:cNvPr id="3" name="Picture 2">
            <a:extLst>
              <a:ext uri="{FF2B5EF4-FFF2-40B4-BE49-F238E27FC236}">
                <a16:creationId xmlns:a16="http://schemas.microsoft.com/office/drawing/2014/main" id="{A858156A-C506-4701-A235-0706075EAA95}"/>
              </a:ext>
            </a:extLst>
          </p:cNvPr>
          <p:cNvPicPr>
            <a:picLocks noChangeAspect="1"/>
          </p:cNvPicPr>
          <p:nvPr/>
        </p:nvPicPr>
        <p:blipFill>
          <a:blip r:embed="rId2"/>
          <a:stretch>
            <a:fillRect/>
          </a:stretch>
        </p:blipFill>
        <p:spPr>
          <a:xfrm>
            <a:off x="528637" y="1328737"/>
            <a:ext cx="8086725" cy="4200525"/>
          </a:xfrm>
          <a:prstGeom prst="rect">
            <a:avLst/>
          </a:prstGeom>
        </p:spPr>
      </p:pic>
    </p:spTree>
    <p:extLst>
      <p:ext uri="{BB962C8B-B14F-4D97-AF65-F5344CB8AC3E}">
        <p14:creationId xmlns:p14="http://schemas.microsoft.com/office/powerpoint/2010/main" val="4042071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9" y="304800"/>
            <a:ext cx="8229600" cy="1143000"/>
          </a:xfrm>
        </p:spPr>
        <p:txBody>
          <a:bodyPr>
            <a:normAutofit/>
          </a:bodyPr>
          <a:lstStyle/>
          <a:p>
            <a:pPr algn="l"/>
            <a:r>
              <a:rPr lang="en-US" dirty="0" err="1"/>
              <a:t>LoRa</a:t>
            </a:r>
            <a:r>
              <a:rPr lang="en-US" dirty="0"/>
              <a:t> based Localization using Deep Learning Techniques</a:t>
            </a:r>
          </a:p>
        </p:txBody>
      </p:sp>
      <p:pic>
        <p:nvPicPr>
          <p:cNvPr id="5" name="Picture 4">
            <a:extLst>
              <a:ext uri="{FF2B5EF4-FFF2-40B4-BE49-F238E27FC236}">
                <a16:creationId xmlns:a16="http://schemas.microsoft.com/office/drawing/2014/main" id="{F18DD7A1-3AFA-4BE2-8716-04359EC074D1}"/>
              </a:ext>
            </a:extLst>
          </p:cNvPr>
          <p:cNvPicPr>
            <a:picLocks noChangeAspect="1"/>
          </p:cNvPicPr>
          <p:nvPr/>
        </p:nvPicPr>
        <p:blipFill>
          <a:blip r:embed="rId2"/>
          <a:stretch>
            <a:fillRect/>
          </a:stretch>
        </p:blipFill>
        <p:spPr>
          <a:xfrm>
            <a:off x="495300" y="1219200"/>
            <a:ext cx="8153400" cy="4240153"/>
          </a:xfrm>
          <a:prstGeom prst="rect">
            <a:avLst/>
          </a:prstGeom>
        </p:spPr>
      </p:pic>
    </p:spTree>
    <p:extLst>
      <p:ext uri="{BB962C8B-B14F-4D97-AF65-F5344CB8AC3E}">
        <p14:creationId xmlns:p14="http://schemas.microsoft.com/office/powerpoint/2010/main" val="277019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s-yo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905000"/>
            <a:ext cx="4491317" cy="2530751"/>
          </a:xfrm>
          <a:prstGeom prst="rect">
            <a:avLst/>
          </a:prstGeom>
        </p:spPr>
      </p:pic>
    </p:spTree>
    <p:extLst>
      <p:ext uri="{BB962C8B-B14F-4D97-AF65-F5344CB8AC3E}">
        <p14:creationId xmlns:p14="http://schemas.microsoft.com/office/powerpoint/2010/main" val="400895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vert="horz" lIns="91440" tIns="45720" rIns="91440" bIns="45720" rtlCol="0" anchor="ctr">
            <a:norm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0" fontAlgn="base" latinLnBrk="0" hangingPunct="0">
                <a:lnSpc>
                  <a:spcPct val="100000"/>
                </a:lnSpc>
                <a:spcBef>
                  <a:spcPct val="0"/>
                </a:spcBef>
                <a:spcAft>
                  <a:spcPts val="60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C652759E-1353-465C-8D61-70F7427256F8}"/>
              </a:ext>
            </a:extLst>
          </p:cNvPr>
          <p:cNvSpPr txBox="1"/>
          <p:nvPr/>
        </p:nvSpPr>
        <p:spPr>
          <a:xfrm>
            <a:off x="3610474" y="1581002"/>
            <a:ext cx="476140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Autoencoder</a:t>
            </a:r>
          </a:p>
        </p:txBody>
      </p:sp>
      <p:sp>
        <p:nvSpPr>
          <p:cNvPr id="17" name="Title 1"/>
          <p:cNvSpPr txBox="1">
            <a:spLocks/>
          </p:cNvSpPr>
          <p:nvPr/>
        </p:nvSpPr>
        <p:spPr>
          <a:xfrm>
            <a:off x="457200" y="457200"/>
            <a:ext cx="8229600" cy="11430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4000" b="0" i="0" u="none" strike="noStrike" kern="1200" cap="none" spc="0" normalizeH="0" baseline="0" noProof="0" dirty="0">
                <a:ln>
                  <a:noFill/>
                </a:ln>
                <a:solidFill>
                  <a:srgbClr val="1F497D"/>
                </a:solidFill>
                <a:effectLst/>
                <a:uLnTx/>
                <a:uFillTx/>
                <a:latin typeface="Calibri"/>
                <a:ea typeface="宋体"/>
                <a:cs typeface="+mj-cs"/>
              </a:rPr>
              <a:t>Deep Learning Networks</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1F497D"/>
              </a:solidFill>
              <a:effectLst/>
              <a:uLnTx/>
              <a:uFillTx/>
              <a:latin typeface="Calibri"/>
              <a:ea typeface="+mj-ea"/>
              <a:cs typeface="+mj-cs"/>
            </a:endParaRPr>
          </a:p>
        </p:txBody>
      </p:sp>
      <p:pic>
        <p:nvPicPr>
          <p:cNvPr id="6" name="Picture 5"/>
          <p:cNvPicPr>
            <a:picLocks noChangeAspect="1"/>
          </p:cNvPicPr>
          <p:nvPr/>
        </p:nvPicPr>
        <p:blipFill>
          <a:blip r:embed="rId3"/>
          <a:stretch>
            <a:fillRect/>
          </a:stretch>
        </p:blipFill>
        <p:spPr>
          <a:xfrm>
            <a:off x="849535" y="2380459"/>
            <a:ext cx="7463545" cy="3236561"/>
          </a:xfrm>
          <a:prstGeom prst="rect">
            <a:avLst/>
          </a:prstGeom>
        </p:spPr>
      </p:pic>
      <p:sp>
        <p:nvSpPr>
          <p:cNvPr id="20" name="文本框 10">
            <a:extLst>
              <a:ext uri="{FF2B5EF4-FFF2-40B4-BE49-F238E27FC236}">
                <a16:creationId xmlns:a16="http://schemas.microsoft.com/office/drawing/2014/main" id="{C652759E-1353-465C-8D61-70F7427256F8}"/>
              </a:ext>
            </a:extLst>
          </p:cNvPr>
          <p:cNvSpPr txBox="1"/>
          <p:nvPr/>
        </p:nvSpPr>
        <p:spPr>
          <a:xfrm>
            <a:off x="3877644" y="1581003"/>
            <a:ext cx="476140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CNN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1" name="Picture 20"/>
          <p:cNvPicPr>
            <a:picLocks noChangeAspect="1"/>
          </p:cNvPicPr>
          <p:nvPr/>
        </p:nvPicPr>
        <p:blipFill>
          <a:blip r:embed="rId4"/>
          <a:stretch>
            <a:fillRect/>
          </a:stretch>
        </p:blipFill>
        <p:spPr>
          <a:xfrm>
            <a:off x="917830" y="2380459"/>
            <a:ext cx="7810267" cy="3292328"/>
          </a:xfrm>
          <a:prstGeom prst="rect">
            <a:avLst/>
          </a:prstGeom>
        </p:spPr>
      </p:pic>
      <p:sp>
        <p:nvSpPr>
          <p:cNvPr id="22" name="文本框 10">
            <a:extLst>
              <a:ext uri="{FF2B5EF4-FFF2-40B4-BE49-F238E27FC236}">
                <a16:creationId xmlns:a16="http://schemas.microsoft.com/office/drawing/2014/main" id="{C652759E-1353-465C-8D61-70F7427256F8}"/>
              </a:ext>
            </a:extLst>
          </p:cNvPr>
          <p:cNvSpPr txBox="1"/>
          <p:nvPr/>
        </p:nvSpPr>
        <p:spPr>
          <a:xfrm>
            <a:off x="3935341" y="1581866"/>
            <a:ext cx="4761405"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LSTM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p:cNvPicPr>
            <a:picLocks noChangeAspect="1"/>
          </p:cNvPicPr>
          <p:nvPr/>
        </p:nvPicPr>
        <p:blipFill>
          <a:blip r:embed="rId5"/>
          <a:stretch>
            <a:fillRect/>
          </a:stretch>
        </p:blipFill>
        <p:spPr>
          <a:xfrm>
            <a:off x="1567050" y="2257403"/>
            <a:ext cx="5730465" cy="3928212"/>
          </a:xfrm>
          <a:prstGeom prst="rect">
            <a:avLst/>
          </a:prstGeom>
        </p:spPr>
      </p:pic>
    </p:spTree>
    <p:extLst>
      <p:ext uri="{BB962C8B-B14F-4D97-AF65-F5344CB8AC3E}">
        <p14:creationId xmlns:p14="http://schemas.microsoft.com/office/powerpoint/2010/main" val="58388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0" grpId="0"/>
      <p:bldP spid="20" grpId="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solidFill>
                  <a:srgbClr val="1F497D"/>
                </a:solidFill>
                <a:latin typeface="Calibri"/>
                <a:ea typeface="宋体"/>
              </a:rPr>
              <a:t>Deep Reinforcement Learning</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D3BA737-27AB-A44D-A61A-F5896FDDB17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3"/>
          <a:stretch>
            <a:fillRect/>
          </a:stretch>
        </p:blipFill>
        <p:spPr>
          <a:xfrm>
            <a:off x="304800" y="1447800"/>
            <a:ext cx="8252460" cy="4343400"/>
          </a:xfrm>
          <a:prstGeom prst="rect">
            <a:avLst/>
          </a:prstGeom>
        </p:spPr>
      </p:pic>
    </p:spTree>
    <p:extLst>
      <p:ext uri="{BB962C8B-B14F-4D97-AF65-F5344CB8AC3E}">
        <p14:creationId xmlns:p14="http://schemas.microsoft.com/office/powerpoint/2010/main" val="362895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Networking</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D3BA737-27AB-A44D-A61A-F5896FDDB17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35020" y="1828800"/>
            <a:ext cx="8915400" cy="3632200"/>
          </a:xfrm>
          <a:prstGeom prst="rect">
            <a:avLst/>
          </a:prstGeom>
        </p:spPr>
      </p:pic>
      <p:sp>
        <p:nvSpPr>
          <p:cNvPr id="3" name="Rectangle 2"/>
          <p:cNvSpPr/>
          <p:nvPr/>
        </p:nvSpPr>
        <p:spPr>
          <a:xfrm>
            <a:off x="269780" y="5855597"/>
            <a:ext cx="8610600" cy="415498"/>
          </a:xfrm>
          <a:prstGeom prst="rect">
            <a:avLst/>
          </a:prstGeom>
        </p:spPr>
        <p:txBody>
          <a:bodyPr wrap="square">
            <a:spAutoFit/>
          </a:bodyPr>
          <a:lstStyle/>
          <a:p>
            <a:r>
              <a:rPr lang="en-US" sz="1050" dirty="0">
                <a:solidFill>
                  <a:srgbClr val="222222"/>
                </a:solidFill>
                <a:latin typeface="Arial" panose="020B0604020202020204" pitchFamily="34" charset="0"/>
              </a:rPr>
              <a:t>Luong, N. C., Hoang, D. T., Gong, S., </a:t>
            </a:r>
            <a:r>
              <a:rPr lang="en-US" sz="1050" dirty="0" err="1">
                <a:solidFill>
                  <a:srgbClr val="222222"/>
                </a:solidFill>
                <a:latin typeface="Arial" panose="020B0604020202020204" pitchFamily="34" charset="0"/>
              </a:rPr>
              <a:t>Niyato</a:t>
            </a:r>
            <a:r>
              <a:rPr lang="en-US" sz="1050" dirty="0">
                <a:solidFill>
                  <a:srgbClr val="222222"/>
                </a:solidFill>
                <a:latin typeface="Arial" panose="020B0604020202020204" pitchFamily="34" charset="0"/>
              </a:rPr>
              <a:t>, D., Wang, P., Liang, Y. C., &amp; Kim, D. I. (2018). Applications of Deep Reinforcement Learning in Communications and Networking: A Survey. </a:t>
            </a:r>
            <a:r>
              <a:rPr lang="en-US" sz="1050" i="1" dirty="0" err="1">
                <a:solidFill>
                  <a:srgbClr val="222222"/>
                </a:solidFill>
                <a:latin typeface="Arial" panose="020B0604020202020204" pitchFamily="34" charset="0"/>
              </a:rPr>
              <a:t>arXiv</a:t>
            </a:r>
            <a:r>
              <a:rPr lang="en-US" sz="1050" i="1" dirty="0">
                <a:solidFill>
                  <a:srgbClr val="222222"/>
                </a:solidFill>
                <a:latin typeface="Arial" panose="020B0604020202020204" pitchFamily="34" charset="0"/>
              </a:rPr>
              <a:t> preprint arXiv:1810.07862</a:t>
            </a:r>
            <a:r>
              <a:rPr lang="en-US" sz="1050" dirty="0">
                <a:solidFill>
                  <a:srgbClr val="222222"/>
                </a:solidFill>
                <a:latin typeface="Arial" panose="020B0604020202020204" pitchFamily="34" charset="0"/>
              </a:rPr>
              <a:t>.</a:t>
            </a:r>
            <a:endParaRPr lang="en-US" sz="1050" dirty="0"/>
          </a:p>
        </p:txBody>
      </p:sp>
    </p:spTree>
    <p:extLst>
      <p:ext uri="{BB962C8B-B14F-4D97-AF65-F5344CB8AC3E}">
        <p14:creationId xmlns:p14="http://schemas.microsoft.com/office/powerpoint/2010/main" val="360850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D3BA737-27AB-A44D-A61A-F5896FDDB17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1981200" y="1600200"/>
            <a:ext cx="5181600" cy="4940300"/>
          </a:xfrm>
          <a:prstGeom prst="rect">
            <a:avLst/>
          </a:prstGeom>
        </p:spPr>
      </p:pic>
    </p:spTree>
    <p:extLst>
      <p:ext uri="{BB962C8B-B14F-4D97-AF65-F5344CB8AC3E}">
        <p14:creationId xmlns:p14="http://schemas.microsoft.com/office/powerpoint/2010/main" val="123210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3"/>
          <p:cNvSpPr>
            <a:spLocks noGrp="1" noChangeArrowheads="1"/>
          </p:cNvSpPr>
          <p:nvPr>
            <p:ph type="title" idx="4294967295"/>
          </p:nvPr>
        </p:nvSpPr>
        <p:spPr>
          <a:xfrm>
            <a:off x="565150" y="135731"/>
            <a:ext cx="7772400" cy="1028700"/>
          </a:xfrm>
        </p:spPr>
        <p:txBody>
          <a:bodyPr/>
          <a:lstStyle/>
          <a:p>
            <a:pPr eaLnBrk="1" hangingPunct="1"/>
            <a:r>
              <a:rPr lang="en-US" altLang="en-US" dirty="0">
                <a:ea typeface="ＭＳ Ｐゴシック" charset="-128"/>
              </a:rPr>
              <a:t>Wireless Internet protocol stack</a:t>
            </a:r>
          </a:p>
        </p:txBody>
      </p:sp>
      <p:sp>
        <p:nvSpPr>
          <p:cNvPr id="140293" name="Rectangle 4"/>
          <p:cNvSpPr>
            <a:spLocks noGrp="1" noChangeArrowheads="1"/>
          </p:cNvSpPr>
          <p:nvPr>
            <p:ph type="body" sz="half" idx="4294967295"/>
          </p:nvPr>
        </p:nvSpPr>
        <p:spPr>
          <a:xfrm>
            <a:off x="144236" y="1438275"/>
            <a:ext cx="6313714" cy="5289096"/>
          </a:xfrm>
        </p:spPr>
        <p:txBody>
          <a:bodyPr/>
          <a:lstStyle/>
          <a:p>
            <a:pPr marL="287338" indent="-287338" eaLnBrk="1" hangingPunct="1">
              <a:lnSpc>
                <a:spcPct val="80000"/>
              </a:lnSpc>
            </a:pPr>
            <a:r>
              <a:rPr lang="en-US" altLang="en-US" i="1" dirty="0">
                <a:solidFill>
                  <a:srgbClr val="CC0000"/>
                </a:solidFill>
                <a:ea typeface="ＭＳ Ｐゴシック" charset="-128"/>
              </a:rPr>
              <a:t>application:</a:t>
            </a:r>
            <a:r>
              <a:rPr lang="en-US" altLang="en-US" dirty="0">
                <a:ea typeface="ＭＳ Ｐゴシック" charset="-128"/>
              </a:rPr>
              <a:t> supporting network applications</a:t>
            </a:r>
          </a:p>
          <a:p>
            <a:pPr marL="682625" lvl="1" indent="-225425" eaLnBrk="1" hangingPunct="1">
              <a:lnSpc>
                <a:spcPct val="80000"/>
              </a:lnSpc>
            </a:pPr>
            <a:r>
              <a:rPr lang="en-US" altLang="en-US" dirty="0"/>
              <a:t>FTP, SMTP, HTTP</a:t>
            </a:r>
          </a:p>
          <a:p>
            <a:pPr marL="287338" indent="-287338" eaLnBrk="1" hangingPunct="1">
              <a:lnSpc>
                <a:spcPct val="80000"/>
              </a:lnSpc>
            </a:pPr>
            <a:r>
              <a:rPr lang="en-US" altLang="en-US" i="1" dirty="0">
                <a:solidFill>
                  <a:srgbClr val="CC0000"/>
                </a:solidFill>
                <a:ea typeface="ＭＳ Ｐゴシック" charset="-128"/>
              </a:rPr>
              <a:t>transport:</a:t>
            </a:r>
            <a:r>
              <a:rPr lang="en-US" altLang="en-US" dirty="0">
                <a:ea typeface="ＭＳ Ｐゴシック" charset="-128"/>
              </a:rPr>
              <a:t> process-process data transfer</a:t>
            </a:r>
          </a:p>
          <a:p>
            <a:pPr marL="682625" lvl="1" indent="-225425" eaLnBrk="1" hangingPunct="1">
              <a:lnSpc>
                <a:spcPct val="80000"/>
              </a:lnSpc>
            </a:pPr>
            <a:r>
              <a:rPr lang="en-US" altLang="en-US" dirty="0"/>
              <a:t>TCP, UDP</a:t>
            </a:r>
          </a:p>
          <a:p>
            <a:pPr marL="287338" indent="-287338" eaLnBrk="1" hangingPunct="1">
              <a:lnSpc>
                <a:spcPct val="80000"/>
              </a:lnSpc>
            </a:pPr>
            <a:r>
              <a:rPr lang="en-US" altLang="en-US" i="1" dirty="0">
                <a:solidFill>
                  <a:srgbClr val="CC0000"/>
                </a:solidFill>
                <a:ea typeface="ＭＳ Ｐゴシック" charset="-128"/>
              </a:rPr>
              <a:t>network:</a:t>
            </a:r>
            <a:r>
              <a:rPr lang="en-US" altLang="en-US" dirty="0">
                <a:ea typeface="ＭＳ Ｐゴシック" charset="-128"/>
              </a:rPr>
              <a:t> routing of packets from source to destination</a:t>
            </a:r>
          </a:p>
          <a:p>
            <a:pPr marL="682625" lvl="1" indent="-225425" eaLnBrk="1" hangingPunct="1">
              <a:lnSpc>
                <a:spcPct val="80000"/>
              </a:lnSpc>
            </a:pPr>
            <a:r>
              <a:rPr lang="en-US" altLang="en-US" dirty="0"/>
              <a:t>IP, routing protocols</a:t>
            </a:r>
          </a:p>
          <a:p>
            <a:pPr marL="287338" indent="-287338" eaLnBrk="1" hangingPunct="1">
              <a:lnSpc>
                <a:spcPct val="80000"/>
              </a:lnSpc>
            </a:pPr>
            <a:r>
              <a:rPr lang="en-US" altLang="en-US" i="1" dirty="0">
                <a:solidFill>
                  <a:srgbClr val="CC0000"/>
                </a:solidFill>
                <a:ea typeface="ＭＳ Ｐゴシック" charset="-128"/>
              </a:rPr>
              <a:t>link:</a:t>
            </a:r>
            <a:r>
              <a:rPr lang="en-US" altLang="en-US" dirty="0">
                <a:ea typeface="ＭＳ Ｐゴシック" charset="-128"/>
              </a:rPr>
              <a:t> data transfer between neighboring  network elements</a:t>
            </a:r>
          </a:p>
          <a:p>
            <a:pPr marL="682625" lvl="1" indent="-225425" eaLnBrk="1" hangingPunct="1">
              <a:lnSpc>
                <a:spcPct val="80000"/>
              </a:lnSpc>
            </a:pPr>
            <a:r>
              <a:rPr lang="en-US" altLang="en-US" dirty="0"/>
              <a:t>Ethernet, 802.11 (</a:t>
            </a:r>
            <a:r>
              <a:rPr lang="en-US" altLang="en-US" dirty="0" err="1"/>
              <a:t>WiFi</a:t>
            </a:r>
            <a:r>
              <a:rPr lang="en-US" altLang="en-US" dirty="0"/>
              <a:t>), PPP</a:t>
            </a:r>
          </a:p>
          <a:p>
            <a:pPr marL="287338" indent="-287338" eaLnBrk="1" hangingPunct="1">
              <a:lnSpc>
                <a:spcPct val="80000"/>
              </a:lnSpc>
            </a:pPr>
            <a:r>
              <a:rPr lang="en-US" altLang="en-US" i="1" dirty="0">
                <a:solidFill>
                  <a:srgbClr val="CC0000"/>
                </a:solidFill>
                <a:ea typeface="ＭＳ Ｐゴシック" charset="-128"/>
              </a:rPr>
              <a:t>physical:</a:t>
            </a:r>
            <a:r>
              <a:rPr lang="en-US" altLang="en-US" dirty="0">
                <a:ea typeface="ＭＳ Ｐゴシック" charset="-128"/>
              </a:rPr>
              <a:t> bits </a:t>
            </a:r>
            <a:r>
              <a:rPr lang="ja-JP" altLang="en-US" dirty="0">
                <a:ea typeface="ＭＳ Ｐゴシック" charset="-128"/>
              </a:rPr>
              <a:t>“</a:t>
            </a:r>
            <a:r>
              <a:rPr lang="en-US" altLang="ja-JP" dirty="0">
                <a:ea typeface="ＭＳ Ｐゴシック" charset="-128"/>
              </a:rPr>
              <a:t>on the wire</a:t>
            </a:r>
            <a:r>
              <a:rPr lang="ja-JP" altLang="en-US" dirty="0">
                <a:ea typeface="ＭＳ Ｐゴシック" charset="-128"/>
              </a:rPr>
              <a:t>” </a:t>
            </a:r>
            <a:r>
              <a:rPr lang="en-US" altLang="ja-JP" dirty="0">
                <a:ea typeface="ＭＳ Ｐゴシック" charset="-128"/>
              </a:rPr>
              <a:t>or wireless</a:t>
            </a:r>
          </a:p>
          <a:p>
            <a:pPr marL="287338" indent="-287338" eaLnBrk="1" hangingPunct="1">
              <a:lnSpc>
                <a:spcPct val="80000"/>
              </a:lnSpc>
            </a:pPr>
            <a:endParaRPr lang="en-US" altLang="en-US" dirty="0">
              <a:ea typeface="ＭＳ Ｐゴシック" charset="-128"/>
            </a:endParaRPr>
          </a:p>
        </p:txBody>
      </p:sp>
      <p:sp>
        <p:nvSpPr>
          <p:cNvPr id="126979" name="Rectangle 2"/>
          <p:cNvSpPr>
            <a:spLocks noChangeArrowheads="1"/>
          </p:cNvSpPr>
          <p:nvPr/>
        </p:nvSpPr>
        <p:spPr bwMode="auto">
          <a:xfrm>
            <a:off x="6575425" y="1727200"/>
            <a:ext cx="1892300" cy="3530600"/>
          </a:xfrm>
          <a:prstGeom prst="rect">
            <a:avLst/>
          </a:prstGeom>
          <a:solidFill>
            <a:srgbClr val="000099"/>
          </a:solidFill>
          <a:ln>
            <a:noFill/>
          </a:ln>
          <a:extLst>
            <a:ext uri="{91240B29-F687-4f45-9708-019B960494DF}">
              <a14:hiddenLine xmlns:a14="http://schemas.microsoft.com/office/drawing/2010/main" xmlns="" w="381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ＭＳ Ｐゴシック" charset="-128"/>
              <a:cs typeface="Gungsuh"/>
            </a:endParaRPr>
          </a:p>
        </p:txBody>
      </p:sp>
      <p:sp>
        <p:nvSpPr>
          <p:cNvPr id="126982"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charset="0"/>
              <a:ea typeface="ＭＳ Ｐゴシック" charset="-128"/>
              <a:cs typeface="Gungsuh"/>
            </a:endParaRPr>
          </a:p>
        </p:txBody>
      </p:sp>
      <p:sp>
        <p:nvSpPr>
          <p:cNvPr id="126983" name="Text Box 7"/>
          <p:cNvSpPr txBox="1">
            <a:spLocks noChangeArrowheads="1"/>
          </p:cNvSpPr>
          <p:nvPr/>
        </p:nvSpPr>
        <p:spPr bwMode="auto">
          <a:xfrm>
            <a:off x="6522475" y="1920875"/>
            <a:ext cx="1725152"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rPr>
              <a:t>transport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rPr>
              <a:t>network</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rPr>
              <a:t>Link (MAC)</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Arial" charset="0"/>
                <a:ea typeface="ＭＳ Ｐゴシック" charset="-128"/>
                <a:cs typeface="Gungsuh"/>
              </a:rPr>
              <a:t>physical</a:t>
            </a:r>
          </a:p>
        </p:txBody>
      </p:sp>
      <p:sp>
        <p:nvSpPr>
          <p:cNvPr id="126984" name="Line 8"/>
          <p:cNvSpPr>
            <a:spLocks noChangeShapeType="1"/>
          </p:cNvSpPr>
          <p:nvPr/>
        </p:nvSpPr>
        <p:spPr bwMode="auto">
          <a:xfrm>
            <a:off x="6451600" y="2516188"/>
            <a:ext cx="188595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panose="030F0902030302020204" pitchFamily="66" charset="0"/>
              <a:ea typeface="Gungsuh" panose="02030600000101010101" pitchFamily="18" charset="-127"/>
              <a:cs typeface="Gungsuh"/>
            </a:endParaRPr>
          </a:p>
        </p:txBody>
      </p:sp>
      <p:sp>
        <p:nvSpPr>
          <p:cNvPr id="126985" name="Line 9"/>
          <p:cNvSpPr>
            <a:spLocks noChangeShapeType="1"/>
          </p:cNvSpPr>
          <p:nvPr/>
        </p:nvSpPr>
        <p:spPr bwMode="auto">
          <a:xfrm>
            <a:off x="6451600" y="3221038"/>
            <a:ext cx="188595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panose="030F0902030302020204" pitchFamily="66" charset="0"/>
              <a:ea typeface="Gungsuh" panose="02030600000101010101" pitchFamily="18" charset="-127"/>
              <a:cs typeface="Gungsuh"/>
            </a:endParaRPr>
          </a:p>
        </p:txBody>
      </p:sp>
      <p:sp>
        <p:nvSpPr>
          <p:cNvPr id="126986" name="Line 10"/>
          <p:cNvSpPr>
            <a:spLocks noChangeShapeType="1"/>
          </p:cNvSpPr>
          <p:nvPr/>
        </p:nvSpPr>
        <p:spPr bwMode="auto">
          <a:xfrm>
            <a:off x="6451600" y="3932238"/>
            <a:ext cx="188595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panose="030F0902030302020204" pitchFamily="66" charset="0"/>
              <a:ea typeface="Gungsuh" panose="02030600000101010101" pitchFamily="18" charset="-127"/>
              <a:cs typeface="Gungsuh"/>
            </a:endParaRPr>
          </a:p>
        </p:txBody>
      </p:sp>
      <p:sp>
        <p:nvSpPr>
          <p:cNvPr id="126987" name="Line 11"/>
          <p:cNvSpPr>
            <a:spLocks noChangeShapeType="1"/>
          </p:cNvSpPr>
          <p:nvPr/>
        </p:nvSpPr>
        <p:spPr bwMode="auto">
          <a:xfrm>
            <a:off x="6451600" y="4643438"/>
            <a:ext cx="188595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panose="030F0902030302020204" pitchFamily="66" charset="0"/>
              <a:ea typeface="Gungsuh" panose="02030600000101010101" pitchFamily="18" charset="-127"/>
              <a:cs typeface="Gungsuh"/>
            </a:endParaRPr>
          </a:p>
        </p:txBody>
      </p:sp>
    </p:spTree>
    <p:extLst>
      <p:ext uri="{BB962C8B-B14F-4D97-AF65-F5344CB8AC3E}">
        <p14:creationId xmlns:p14="http://schemas.microsoft.com/office/powerpoint/2010/main" val="1733777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1332052"/>
            <a:ext cx="7307580" cy="1123950"/>
          </a:xfrm>
          <a:prstGeom prst="rect">
            <a:avLst/>
          </a:prstGeom>
        </p:spPr>
        <p:txBody>
          <a:bodyPr vert="horz" wrap="square" lIns="0" tIns="12700" rIns="0" bIns="0" rtlCol="0">
            <a:spAutoFit/>
          </a:bodyPr>
          <a:lstStyle/>
          <a:p>
            <a:pPr marL="12700">
              <a:lnSpc>
                <a:spcPct val="100000"/>
              </a:lnSpc>
              <a:spcBef>
                <a:spcPts val="100"/>
              </a:spcBef>
            </a:pPr>
            <a:r>
              <a:rPr sz="3600" spc="-5" dirty="0"/>
              <a:t>Deep</a:t>
            </a:r>
            <a:r>
              <a:rPr sz="3600" spc="-15" dirty="0"/>
              <a:t> </a:t>
            </a:r>
            <a:r>
              <a:rPr sz="3600" spc="-5" dirty="0"/>
              <a:t>Learning</a:t>
            </a:r>
            <a:endParaRPr sz="3600" dirty="0"/>
          </a:p>
          <a:p>
            <a:pPr marL="12700">
              <a:lnSpc>
                <a:spcPct val="100000"/>
              </a:lnSpc>
              <a:spcBef>
                <a:spcPts val="5"/>
              </a:spcBef>
            </a:pPr>
            <a:r>
              <a:rPr sz="3600" spc="-5" dirty="0"/>
              <a:t>in </a:t>
            </a:r>
            <a:r>
              <a:rPr sz="3600" dirty="0"/>
              <a:t>Physical Layer</a:t>
            </a:r>
            <a:r>
              <a:rPr sz="3600" spc="-75" dirty="0"/>
              <a:t> </a:t>
            </a:r>
            <a:r>
              <a:rPr sz="3600" dirty="0"/>
              <a:t>Communications</a:t>
            </a:r>
          </a:p>
        </p:txBody>
      </p:sp>
      <p:sp>
        <p:nvSpPr>
          <p:cNvPr id="3" name="TextBox 2"/>
          <p:cNvSpPr txBox="1"/>
          <p:nvPr/>
        </p:nvSpPr>
        <p:spPr>
          <a:xfrm>
            <a:off x="7086600" y="6096000"/>
            <a:ext cx="1786323" cy="338554"/>
          </a:xfrm>
          <a:prstGeom prst="rect">
            <a:avLst/>
          </a:prstGeom>
          <a:noFill/>
        </p:spPr>
        <p:txBody>
          <a:bodyPr wrap="none" rtlCol="0">
            <a:spAutoFit/>
          </a:bodyPr>
          <a:lstStyle/>
          <a:p>
            <a:r>
              <a:rPr lang="en-US" sz="1600" dirty="0"/>
              <a:t>Adapted from Ye Li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halkboard Bold"/>
        <a:ea typeface="Gungsuh"/>
        <a:cs typeface="Gungsuh"/>
      </a:majorFont>
      <a:minorFont>
        <a:latin typeface="Chalkboard"/>
        <a:ea typeface="Gungsuh"/>
        <a:cs typeface="Gungsu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 typeface="Wingdings" charset="2"/>
          <a:buChar char="•"/>
          <a:tabLst/>
          <a:defRPr kumimoji="0" lang="en-US" sz="1800" b="0" i="0" u="none" strike="noStrike" cap="none" normalizeH="0" baseline="0">
            <a:ln>
              <a:noFill/>
            </a:ln>
            <a:solidFill>
              <a:schemeClr val="tx1"/>
            </a:solidFill>
            <a:effectLst/>
            <a:latin typeface="Comic Sans MS" charset="0"/>
            <a:ea typeface="Gungsuh" pitchFamily="18" charset="-127"/>
            <a:cs typeface="Gungsuh" pitchFamily="18"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 typeface="Wingdings" charset="2"/>
          <a:buChar char="•"/>
          <a:tabLst/>
          <a:defRPr kumimoji="0" lang="en-US" sz="1800" b="0" i="0" u="none" strike="noStrike" cap="none" normalizeH="0" baseline="0">
            <a:ln>
              <a:noFill/>
            </a:ln>
            <a:solidFill>
              <a:schemeClr val="tx1"/>
            </a:solidFill>
            <a:effectLst/>
            <a:latin typeface="Comic Sans MS" charset="0"/>
            <a:ea typeface="Gungsuh" pitchFamily="18" charset="-127"/>
            <a:cs typeface="Gungsuh" pitchFamily="18" charset="-127"/>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768</TotalTime>
  <Words>1902</Words>
  <Application>Microsoft Office PowerPoint</Application>
  <PresentationFormat>On-screen Show (4:3)</PresentationFormat>
  <Paragraphs>279</Paragraphs>
  <Slides>36</Slides>
  <Notes>11</Notes>
  <HiddenSlides>1</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53" baseType="lpstr">
      <vt:lpstr>Arial</vt:lpstr>
      <vt:lpstr>Bell MT</vt:lpstr>
      <vt:lpstr>Book Antiqua</vt:lpstr>
      <vt:lpstr>Calibri</vt:lpstr>
      <vt:lpstr>Cambria Math</vt:lpstr>
      <vt:lpstr>Chalkboard Bold</vt:lpstr>
      <vt:lpstr>Comic Sans MS</vt:lpstr>
      <vt:lpstr>Lucida Bright</vt:lpstr>
      <vt:lpstr>Nirmala UI</vt:lpstr>
      <vt:lpstr>StarSymbol</vt:lpstr>
      <vt:lpstr>Symbol</vt:lpstr>
      <vt:lpstr>Times New Roman</vt:lpstr>
      <vt:lpstr>Wingdings</vt:lpstr>
      <vt:lpstr>Office Theme</vt:lpstr>
      <vt:lpstr>1_Office Theme</vt:lpstr>
      <vt:lpstr>Default Design</vt:lpstr>
      <vt:lpstr>Microsoft Word Document</vt:lpstr>
      <vt:lpstr>Deep Learning for Mobile Computing and Wireless Applications</vt:lpstr>
      <vt:lpstr>RF sensing in IoT</vt:lpstr>
      <vt:lpstr>PowerPoint Presentation</vt:lpstr>
      <vt:lpstr>PowerPoint Presentation</vt:lpstr>
      <vt:lpstr>Deep Reinforcement Learning</vt:lpstr>
      <vt:lpstr>Wireless Networking</vt:lpstr>
      <vt:lpstr>Applications</vt:lpstr>
      <vt:lpstr>Wireless Internet protocol stack</vt:lpstr>
      <vt:lpstr>Deep Learning in Physical Layer Communications</vt:lpstr>
      <vt:lpstr>Motivation</vt:lpstr>
      <vt:lpstr>Block Structure or End-to-End?</vt:lpstr>
      <vt:lpstr>PowerPoint Presentation</vt:lpstr>
      <vt:lpstr>Joint Channel Estimation and Signal Detection</vt:lpstr>
      <vt:lpstr>DNN Model Training</vt:lpstr>
      <vt:lpstr>Impact of Pilot Number</vt:lpstr>
      <vt:lpstr>End-to-End Learning based Communications</vt:lpstr>
      <vt:lpstr>E2E based on Reinforcement Learning</vt:lpstr>
      <vt:lpstr>E2E based on Conditional GAN</vt:lpstr>
      <vt:lpstr>E2E based on Conditional GAN</vt:lpstr>
      <vt:lpstr>Simulation Results: AWGN Channels</vt:lpstr>
      <vt:lpstr>PowerPoint Presentation</vt:lpstr>
      <vt:lpstr>PowerPoint Presentation</vt:lpstr>
      <vt:lpstr>PowerPoint Presentation</vt:lpstr>
      <vt:lpstr>PowerPoint Presentation</vt:lpstr>
      <vt:lpstr>Pruning Results</vt:lpstr>
      <vt:lpstr>Convolutional Neural Network on Cancer Image Dataset</vt:lpstr>
      <vt:lpstr>Wi-Fi Fingerprinting based localization</vt:lpstr>
      <vt:lpstr>Results</vt:lpstr>
      <vt:lpstr>Sensor based Activity Recognition</vt:lpstr>
      <vt:lpstr>IMU (Inertial Measurement Unit)</vt:lpstr>
      <vt:lpstr>Smartphone Sensors: Accelerometer</vt:lpstr>
      <vt:lpstr>LoRa based Localization using Deep Learning Techniques</vt:lpstr>
      <vt:lpstr>LoRa based Localization using Deep Learning Techniques</vt:lpstr>
      <vt:lpstr>LoRa based Localization using Deep Learning Techniques</vt:lpstr>
      <vt:lpstr>LoRa based Localization using Deep Learning Techniques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Allocation for Vehicular Communications</dc:title>
  <dc:creator>Liang, Le</dc:creator>
  <cp:keywords>CTPClassification=CTP_NT</cp:keywords>
  <cp:lastModifiedBy>Purohit, Jait</cp:lastModifiedBy>
  <cp:revision>24</cp:revision>
  <cp:lastPrinted>2019-04-05T16:32:53Z</cp:lastPrinted>
  <dcterms:created xsi:type="dcterms:W3CDTF">2019-02-19T10:56:29Z</dcterms:created>
  <dcterms:modified xsi:type="dcterms:W3CDTF">2019-10-08T05:35:49Z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2018-07-31T00:00:00Z</vt:filetime>
  </property>
  <property fmtid="{D5CDD505-2E9C-101B-9397-08002B2CF9AE}" pid="3" name="Creator">
    <vt:lpwstr>Microsoft® PowerPoint® 2016</vt:lpwstr>
  </property>
  <property fmtid="{D5CDD505-2E9C-101B-9397-08002B2CF9AE}" pid="4" name="LastSaved">
    <vt:filetime>2019-02-19T00:00:00Z</vt:filetime>
  </property>
  <property fmtid="{D5CDD505-2E9C-101B-9397-08002B2CF9AE}" pid="5" name="TitusGUID">
    <vt:lpwstr>b57c788b-d9f0-46f9-bd4d-c56e5754775b</vt:lpwstr>
  </property>
  <property fmtid="{D5CDD505-2E9C-101B-9397-08002B2CF9AE}" pid="6" name="CTP_TimeStamp">
    <vt:lpwstr>2019-10-08 05:35:49Z</vt:lpwstr>
  </property>
  <property fmtid="{D5CDD505-2E9C-101B-9397-08002B2CF9AE}" pid="7" name="CTP_BU">
    <vt:lpwstr>NA</vt:lpwstr>
  </property>
  <property fmtid="{D5CDD505-2E9C-101B-9397-08002B2CF9AE}" pid="8" name="CTP_IDSID">
    <vt:lpwstr>NA</vt:lpwstr>
  </property>
  <property fmtid="{D5CDD505-2E9C-101B-9397-08002B2CF9AE}" pid="9" name="CTP_WWID">
    <vt:lpwstr>NA</vt:lpwstr>
  </property>
  <property fmtid="{D5CDD505-2E9C-101B-9397-08002B2CF9AE}" pid="10" name="CTPClassification">
    <vt:lpwstr>CTP_NT</vt:lpwstr>
  </property>
</Properties>
</file>